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comments/comment4.xml" ContentType="application/vnd.openxmlformats-officedocument.presentationml.comment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5.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6.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7.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8.xml" ContentType="application/vnd.openxmlformats-officedocument.presentationml.comments+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9.xml" ContentType="application/vnd.openxmlformats-officedocument.presentationml.comments+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10.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1.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2.xml" ContentType="application/vnd.openxmlformats-officedocument.presentationml.comments+xml"/>
  <Override PartName="/ppt/notesSlides/notesSlide34.xml" ContentType="application/vnd.openxmlformats-officedocument.presentationml.notesSlide+xml"/>
  <Override PartName="/ppt/comments/comment13.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14.xml" ContentType="application/vnd.openxmlformats-officedocument.presentationml.comments+xml"/>
  <Override PartName="/ppt/notesSlides/notesSlide38.xml" ContentType="application/vnd.openxmlformats-officedocument.presentationml.notesSlide+xml"/>
  <Override PartName="/ppt/comments/comment15.xml" ContentType="application/vnd.openxmlformats-officedocument.presentationml.comments+xml"/>
  <Override PartName="/ppt/notesSlides/notesSlide39.xml" ContentType="application/vnd.openxmlformats-officedocument.presentationml.notesSlide+xml"/>
  <Override PartName="/ppt/comments/comment16.xml" ContentType="application/vnd.openxmlformats-officedocument.presentationml.comments+xml"/>
  <Override PartName="/ppt/notesSlides/notesSlide40.xml" ContentType="application/vnd.openxmlformats-officedocument.presentationml.notesSlide+xml"/>
  <Override PartName="/ppt/comments/comment17.xml" ContentType="application/vnd.openxmlformats-officedocument.presentationml.comments+xml"/>
  <Override PartName="/ppt/notesSlides/notesSlide41.xml" ContentType="application/vnd.openxmlformats-officedocument.presentationml.notesSlide+xml"/>
  <Override PartName="/ppt/comments/comment18.xml" ContentType="application/vnd.openxmlformats-officedocument.presentationml.comments+xml"/>
  <Override PartName="/ppt/notesSlides/notesSlide42.xml" ContentType="application/vnd.openxmlformats-officedocument.presentationml.notesSlide+xml"/>
  <Override PartName="/ppt/comments/comment19.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27" r:id="rId5"/>
    <p:sldMasterId id="2147483740" r:id="rId6"/>
    <p:sldMasterId id="2147483753" r:id="rId7"/>
    <p:sldMasterId id="2147483780" r:id="rId8"/>
    <p:sldMasterId id="2147483793" r:id="rId9"/>
    <p:sldMasterId id="2147483833" r:id="rId10"/>
    <p:sldMasterId id="2147483859" r:id="rId11"/>
    <p:sldMasterId id="2147483899" r:id="rId12"/>
  </p:sldMasterIdLst>
  <p:notesMasterIdLst>
    <p:notesMasterId r:id="rId57"/>
  </p:notesMasterIdLst>
  <p:handoutMasterIdLst>
    <p:handoutMasterId r:id="rId58"/>
  </p:handoutMasterIdLst>
  <p:sldIdLst>
    <p:sldId id="413" r:id="rId13"/>
    <p:sldId id="258" r:id="rId14"/>
    <p:sldId id="393" r:id="rId15"/>
    <p:sldId id="868" r:id="rId16"/>
    <p:sldId id="865" r:id="rId17"/>
    <p:sldId id="300" r:id="rId18"/>
    <p:sldId id="299" r:id="rId19"/>
    <p:sldId id="552" r:id="rId20"/>
    <p:sldId id="918" r:id="rId21"/>
    <p:sldId id="907" r:id="rId22"/>
    <p:sldId id="894" r:id="rId23"/>
    <p:sldId id="895" r:id="rId24"/>
    <p:sldId id="899" r:id="rId25"/>
    <p:sldId id="896" r:id="rId26"/>
    <p:sldId id="897" r:id="rId27"/>
    <p:sldId id="911" r:id="rId28"/>
    <p:sldId id="876" r:id="rId29"/>
    <p:sldId id="893" r:id="rId30"/>
    <p:sldId id="585" r:id="rId31"/>
    <p:sldId id="919" r:id="rId32"/>
    <p:sldId id="932" r:id="rId33"/>
    <p:sldId id="934" r:id="rId34"/>
    <p:sldId id="933" r:id="rId35"/>
    <p:sldId id="931" r:id="rId36"/>
    <p:sldId id="925" r:id="rId37"/>
    <p:sldId id="923" r:id="rId38"/>
    <p:sldId id="924" r:id="rId39"/>
    <p:sldId id="908" r:id="rId40"/>
    <p:sldId id="904" r:id="rId41"/>
    <p:sldId id="903" r:id="rId42"/>
    <p:sldId id="926" r:id="rId43"/>
    <p:sldId id="929" r:id="rId44"/>
    <p:sldId id="921" r:id="rId45"/>
    <p:sldId id="442" r:id="rId46"/>
    <p:sldId id="471" r:id="rId47"/>
    <p:sldId id="576" r:id="rId48"/>
    <p:sldId id="562" r:id="rId49"/>
    <p:sldId id="887" r:id="rId50"/>
    <p:sldId id="561" r:id="rId51"/>
    <p:sldId id="536" r:id="rId52"/>
    <p:sldId id="534" r:id="rId53"/>
    <p:sldId id="928" r:id="rId54"/>
    <p:sldId id="287" r:id="rId55"/>
    <p:sldId id="262"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zzi, Melanie" initials="BM" lastIdx="2" clrIdx="0"/>
  <p:cmAuthor id="2" name="Sarah J Stafford" initials="SJS" lastIdx="1" clrIdx="1"/>
  <p:cmAuthor id="3" name="Buckshot-Jock, Barbara" initials="BB" lastIdx="8" clrIdx="2">
    <p:extLst>
      <p:ext uri="{19B8F6BF-5375-455C-9EA6-DF929625EA0E}">
        <p15:presenceInfo xmlns:p15="http://schemas.microsoft.com/office/powerpoint/2012/main" userId="S-1-5-21-2338163137-2684688362-157462135-97725" providerId="AD"/>
      </p:ext>
    </p:extLst>
  </p:cmAuthor>
  <p:cmAuthor id="4" name="Ojibway, Lisa" initials="OL" lastIdx="9" clrIdx="3">
    <p:extLst>
      <p:ext uri="{19B8F6BF-5375-455C-9EA6-DF929625EA0E}">
        <p15:presenceInfo xmlns:p15="http://schemas.microsoft.com/office/powerpoint/2012/main" userId="S-1-5-21-2338163137-2684688362-157462135-72175" providerId="AD"/>
      </p:ext>
    </p:extLst>
  </p:cmAuthor>
  <p:cmAuthor id="5" name="Kocot, Carolyne" initials="KC" lastIdx="6" clrIdx="4">
    <p:extLst>
      <p:ext uri="{19B8F6BF-5375-455C-9EA6-DF929625EA0E}">
        <p15:presenceInfo xmlns:p15="http://schemas.microsoft.com/office/powerpoint/2012/main" userId="S-1-5-21-2338163137-2684688362-157462135-27056" providerId="AD"/>
      </p:ext>
    </p:extLst>
  </p:cmAuthor>
  <p:cmAuthor id="6" name="Amy Shillady" initials="AS" lastIdx="17" clrIdx="5">
    <p:extLst>
      <p:ext uri="{19B8F6BF-5375-455C-9EA6-DF929625EA0E}">
        <p15:presenceInfo xmlns:p15="http://schemas.microsoft.com/office/powerpoint/2012/main" userId="S-1-5-21-2338163137-2684688362-157462135-77602" providerId="AD"/>
      </p:ext>
    </p:extLst>
  </p:cmAuthor>
  <p:cmAuthor id="7" name="Natasha Hartman" initials="NH" lastIdx="1" clrIdx="6">
    <p:extLst>
      <p:ext uri="{19B8F6BF-5375-455C-9EA6-DF929625EA0E}">
        <p15:presenceInfo xmlns:p15="http://schemas.microsoft.com/office/powerpoint/2012/main" userId="Natasha Hartman" providerId="None"/>
      </p:ext>
    </p:extLst>
  </p:cmAuthor>
  <p:cmAuthor id="8" name="Rich, Ashleigh" initials="RA" lastIdx="28" clrIdx="7">
    <p:extLst>
      <p:ext uri="{19B8F6BF-5375-455C-9EA6-DF929625EA0E}">
        <p15:presenceInfo xmlns:p15="http://schemas.microsoft.com/office/powerpoint/2012/main" userId="S-1-5-21-2338163137-2684688362-157462135-70513" providerId="AD"/>
      </p:ext>
    </p:extLst>
  </p:cmAuthor>
  <p:cmAuthor id="9" name="Farley, Jessica" initials="FJ" lastIdx="14" clrIdx="8">
    <p:extLst>
      <p:ext uri="{19B8F6BF-5375-455C-9EA6-DF929625EA0E}">
        <p15:presenceInfo xmlns:p15="http://schemas.microsoft.com/office/powerpoint/2012/main" userId="S::N102683@icf.com::426f959c-c438-44c8-bea7-1f0df3ed1057" providerId="AD"/>
      </p:ext>
    </p:extLst>
  </p:cmAuthor>
  <p:cmAuthor id="10" name="Schank, Char" initials="SC" lastIdx="4" clrIdx="9">
    <p:extLst>
      <p:ext uri="{19B8F6BF-5375-455C-9EA6-DF929625EA0E}">
        <p15:presenceInfo xmlns:p15="http://schemas.microsoft.com/office/powerpoint/2012/main" userId="S::50657@icf.com::12151a6c-7cc9-4dd3-a11a-965cdca1b434" providerId="AD"/>
      </p:ext>
    </p:extLst>
  </p:cmAuthor>
  <p:cmAuthor id="11" name="Perera, Yasara" initials="PY" lastIdx="6" clrIdx="10">
    <p:extLst>
      <p:ext uri="{19B8F6BF-5375-455C-9EA6-DF929625EA0E}">
        <p15:presenceInfo xmlns:p15="http://schemas.microsoft.com/office/powerpoint/2012/main" userId="S::35826@icf.com::ae5cc59f-3795-49d1-a02e-5d762d082153" providerId="AD"/>
      </p:ext>
    </p:extLst>
  </p:cmAuthor>
  <p:cmAuthor id="12" name="Redbird-Post, Melody" initials="RM" lastIdx="15" clrIdx="11">
    <p:extLst>
      <p:ext uri="{19B8F6BF-5375-455C-9EA6-DF929625EA0E}">
        <p15:presenceInfo xmlns:p15="http://schemas.microsoft.com/office/powerpoint/2012/main" userId="S::38387@icf.com::8a6e30dd-46e8-437d-b3fa-7f98c88fa67e" providerId="AD"/>
      </p:ext>
    </p:extLst>
  </p:cmAuthor>
  <p:cmAuthor id="13" name="Gipp, Ginny (ACF)" initials="GG(" lastIdx="7" clrIdx="12">
    <p:extLst>
      <p:ext uri="{19B8F6BF-5375-455C-9EA6-DF929625EA0E}">
        <p15:presenceInfo xmlns:p15="http://schemas.microsoft.com/office/powerpoint/2012/main" userId="S-1-5-21-1747495209-1248221918-2216747781-580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A64"/>
    <a:srgbClr val="FFCCFF"/>
    <a:srgbClr val="898989"/>
    <a:srgbClr val="C6D9F1"/>
    <a:srgbClr val="0ED3E8"/>
    <a:srgbClr val="A8BD09"/>
    <a:srgbClr val="F6F3EE"/>
    <a:srgbClr val="CC99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0" autoAdjust="0"/>
    <p:restoredTop sz="68421" autoAdjust="0"/>
  </p:normalViewPr>
  <p:slideViewPr>
    <p:cSldViewPr snapToGrid="0">
      <p:cViewPr varScale="1">
        <p:scale>
          <a:sx n="45" d="100"/>
          <a:sy n="45" d="100"/>
        </p:scale>
        <p:origin x="1076" y="56"/>
      </p:cViewPr>
      <p:guideLst>
        <p:guide orient="horz" pos="2160"/>
        <p:guide pos="2880"/>
      </p:guideLst>
    </p:cSldViewPr>
  </p:slideViewPr>
  <p:notesTextViewPr>
    <p:cViewPr>
      <p:scale>
        <a:sx n="1" d="1"/>
        <a:sy n="1" d="1"/>
      </p:scale>
      <p:origin x="0" y="0"/>
    </p:cViewPr>
  </p:notesTextViewPr>
  <p:sorterViewPr>
    <p:cViewPr>
      <p:scale>
        <a:sx n="100" d="100"/>
        <a:sy n="100" d="100"/>
      </p:scale>
      <p:origin x="0" y="-1249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commentAuthors" Target="commentAuthor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13" dt="2020-11-10T11:30:16.911" idx="1">
    <p:pos x="10" y="10"/>
    <p:text>Be consistent: "will be" is not used in bullet 1. Suggest changing to Share, Discuss and Explore" (see red font on slide) or Share, Explore, Discuss</p:text>
    <p:extLst>
      <p:ext uri="{C676402C-5697-4E1C-873F-D02D1690AC5C}">
        <p15:threadingInfo xmlns:p15="http://schemas.microsoft.com/office/powerpoint/2012/main" timeZoneBias="300"/>
      </p:ext>
    </p:extLst>
  </p:cm>
  <p:cm authorId="12" dt="2020-11-10T15:51:06.286" idx="12">
    <p:pos x="10" y="106"/>
    <p:text>Agree, edits made.</p:text>
    <p:extLst>
      <p:ext uri="{C676402C-5697-4E1C-873F-D02D1690AC5C}">
        <p15:threadingInfo xmlns:p15="http://schemas.microsoft.com/office/powerpoint/2012/main" timeZoneBias="360">
          <p15:parentCm authorId="13" idx="1"/>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3" dt="2020-11-10T11:47:32.298" idx="5">
    <p:pos x="10" y="10"/>
    <p:text>wouldn't year one also include meeting with families? (e.g., parents of children receiving CCDF funds or other early care/education programs)</p:text>
    <p:extLst>
      <p:ext uri="{C676402C-5697-4E1C-873F-D02D1690AC5C}">
        <p15:threadingInfo xmlns:p15="http://schemas.microsoft.com/office/powerpoint/2012/main" timeZoneBias="300"/>
      </p:ext>
    </p:extLst>
  </p:cm>
  <p:cm authorId="13" dt="2020-11-10T11:50:21.761" idx="6">
    <p:pos x="10" y="106"/>
    <p:text>I see you've included families on slide 29</p:text>
    <p:extLst>
      <p:ext uri="{C676402C-5697-4E1C-873F-D02D1690AC5C}">
        <p15:threadingInfo xmlns:p15="http://schemas.microsoft.com/office/powerpoint/2012/main" timeZoneBias="300">
          <p15:parentCm authorId="13" idx="5"/>
        </p15:threadingInfo>
      </p:ext>
    </p:extLst>
  </p:cm>
  <p:cm authorId="12" dt="2020-11-10T15:43:43.531" idx="6">
    <p:pos x="10" y="202"/>
    <p:text>Updated talking points to address feedback.</p:text>
    <p:extLst>
      <p:ext uri="{C676402C-5697-4E1C-873F-D02D1690AC5C}">
        <p15:threadingInfo xmlns:p15="http://schemas.microsoft.com/office/powerpoint/2012/main" timeZoneBias="360">
          <p15:parentCm authorId="13" idx="5"/>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2" dt="2020-11-10T16:09:28.065" idx="14">
    <p:pos x="10" y="10"/>
    <p:text>Edit addressed.</p:text>
    <p:extLst>
      <p:ext uri="{C676402C-5697-4E1C-873F-D02D1690AC5C}">
        <p15:threadingInfo xmlns:p15="http://schemas.microsoft.com/office/powerpoint/2012/main" timeZoneBias="36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2" dt="2020-11-10T16:09:56.530" idx="15">
    <p:pos x="10" y="10"/>
    <p:text>Addressed edits.</p:text>
    <p:extLst>
      <p:ext uri="{C676402C-5697-4E1C-873F-D02D1690AC5C}">
        <p15:threadingInfo xmlns:p15="http://schemas.microsoft.com/office/powerpoint/2012/main" timeZoneBias="36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3" dt="2020-11-10T11:58:14.197" idx="7">
    <p:pos x="10" y="10"/>
    <p:text/>
    <p:extLst>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2" dt="2020-11-10T15:45:51.112" idx="7">
    <p:pos x="10" y="10"/>
    <p:text>Resources previously shared at NIEA 2019.</p:text>
    <p:extLst>
      <p:ext uri="{C676402C-5697-4E1C-873F-D02D1690AC5C}">
        <p15:threadingInfo xmlns:p15="http://schemas.microsoft.com/office/powerpoint/2012/main" timeZoneBias="36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2" dt="2020-11-10T15:47:22.330" idx="8">
    <p:pos x="10" y="10"/>
    <p:text>New resources, mentioned earlier in the session, listed here for ease of reference.</p:text>
    <p:extLst>
      <p:ext uri="{C676402C-5697-4E1C-873F-D02D1690AC5C}">
        <p15:threadingInfo xmlns:p15="http://schemas.microsoft.com/office/powerpoint/2012/main" timeZoneBias="36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2" dt="2020-11-10T15:49:06.031" idx="9">
    <p:pos x="10" y="10"/>
    <p:text>Resource mentioned earlier in session, listed here for ease of reference.</p:text>
    <p:extLst>
      <p:ext uri="{C676402C-5697-4E1C-873F-D02D1690AC5C}">
        <p15:threadingInfo xmlns:p15="http://schemas.microsoft.com/office/powerpoint/2012/main" timeZoneBias="36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2" dt="2020-11-10T15:49:26.988" idx="10">
    <p:pos x="10" y="10"/>
    <p:text>Resources previously shared at NIEA 2019.</p:text>
    <p:extLst>
      <p:ext uri="{C676402C-5697-4E1C-873F-D02D1690AC5C}">
        <p15:threadingInfo xmlns:p15="http://schemas.microsoft.com/office/powerpoint/2012/main" timeZoneBias="36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2" dt="2020-11-10T15:49:44.531" idx="11">
    <p:pos x="10" y="10"/>
    <p:text>Resources previously shared at NIEA 2019.</p:text>
    <p:extLst>
      <p:ext uri="{C676402C-5697-4E1C-873F-D02D1690AC5C}">
        <p15:threadingInfo xmlns:p15="http://schemas.microsoft.com/office/powerpoint/2012/main" timeZoneBias="36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0" dt="2020-11-06T13:38:16.339" idx="4">
    <p:pos x="10" y="10"/>
    <p:text>slide from the NIEA Through Our Eyes:  Exploring Authentic, Culturally-Responsive Curriculum Development Session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2" dt="2020-11-10T08:53:19.422" idx="1">
    <p:pos x="10" y="10"/>
    <p:text>Modified (less content) from previously approved slide - used in NIEA 2019 session.</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2" dt="2020-11-10T08:54:54.915" idx="3">
    <p:pos x="10" y="10"/>
    <p:text>Pre-approved slide from Infant Toddler Specialist Network</p:text>
    <p:extLst>
      <p:ext uri="{C676402C-5697-4E1C-873F-D02D1690AC5C}">
        <p15:threadingInfo xmlns:p15="http://schemas.microsoft.com/office/powerpoint/2012/main" timeZoneBias="3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2" dt="2020-11-10T08:54:23.995" idx="2">
    <p:pos x="10" y="10"/>
    <p:text>Previously approved slide - used in NIEA 2019 session.</p:text>
    <p:extLst>
      <p:ext uri="{C676402C-5697-4E1C-873F-D02D1690AC5C}">
        <p15:threadingInfo xmlns:p15="http://schemas.microsoft.com/office/powerpoint/2012/main" timeZoneBias="3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2" dt="2020-11-10T08:55:31.778" idx="4">
    <p:pos x="10" y="10"/>
    <p:text>Previously approved slide - used in NIEA 2019 session. Talking points will be adjusted to focus on what Language Program staff can do to support language revitalization strategies at each age point...</p:text>
    <p:extLst>
      <p:ext uri="{C676402C-5697-4E1C-873F-D02D1690AC5C}">
        <p15:threadingInfo xmlns:p15="http://schemas.microsoft.com/office/powerpoint/2012/main" timeZoneBias="3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3" dt="2020-11-10T11:42:06.394" idx="3">
    <p:pos x="2664" y="1272"/>
    <p:text>unless this is a direct quote from a document, the word "target" sounds sterile.</p:text>
    <p:extLst>
      <p:ext uri="{C676402C-5697-4E1C-873F-D02D1690AC5C}">
        <p15:threadingInfo xmlns:p15="http://schemas.microsoft.com/office/powerpoint/2012/main" timeZoneBias="300"/>
      </p:ext>
    </p:extLst>
  </p:cm>
  <p:cm authorId="12" dt="2020-11-10T16:07:37.176" idx="13">
    <p:pos x="2664" y="1368"/>
    <p:text>Changed "target" to "Tribal"</p:text>
    <p:extLst>
      <p:ext uri="{C676402C-5697-4E1C-873F-D02D1690AC5C}">
        <p15:threadingInfo xmlns:p15="http://schemas.microsoft.com/office/powerpoint/2012/main" timeZoneBias="360">
          <p15:parentCm authorId="13" idx="3"/>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3" dt="2020-11-10T11:44:53.582" idx="4">
    <p:pos x="10" y="10"/>
    <p:text>Good slide talking points</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0" dt="2020-11-06T12:55:51.314" idx="1">
    <p:pos x="10" y="10"/>
    <p:text>This is an approved slide and added the call out box language</p:text>
    <p:extLst>
      <p:ext uri="{C676402C-5697-4E1C-873F-D02D1690AC5C}">
        <p15:threadingInfo xmlns:p15="http://schemas.microsoft.com/office/powerpoint/2012/main" timeZoneBias="420"/>
      </p:ext>
    </p:extLst>
  </p:cm>
  <p:cm authorId="10" dt="2020-11-06T12:57:11.442" idx="3">
    <p:pos x="10" y="106"/>
    <p:text>Slide from TSTAM presentation</p:text>
    <p:extLst>
      <p:ext uri="{C676402C-5697-4E1C-873F-D02D1690AC5C}">
        <p15:threadingInfo xmlns:p15="http://schemas.microsoft.com/office/powerpoint/2012/main" timeZoneBias="420">
          <p15:parentCm authorId="10" idx="1"/>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0" dt="2020-11-06T12:56:31.246" idx="2">
    <p:pos x="10" y="10"/>
    <p:text>Slide from TSTAM, updated title and talking points</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866AE8-C765-40BD-92BB-B17F39D3908B}" type="doc">
      <dgm:prSet loTypeId="urn:microsoft.com/office/officeart/2005/8/layout/process1" loCatId="process" qsTypeId="urn:microsoft.com/office/officeart/2005/8/quickstyle/simple1" qsCatId="simple" csTypeId="urn:microsoft.com/office/officeart/2005/8/colors/accent1_2" csCatId="accent1" phldr="1"/>
      <dgm:spPr/>
    </dgm:pt>
    <dgm:pt modelId="{D4BF0EBA-1F80-4A2B-AE99-3C7AAF51F390}">
      <dgm:prSet phldrT="[Text]"/>
      <dgm:spPr/>
      <dgm:t>
        <a:bodyPr/>
        <a:lstStyle/>
        <a:p>
          <a:r>
            <a:rPr lang="en-US"/>
            <a:t>Newborn</a:t>
          </a:r>
        </a:p>
      </dgm:t>
    </dgm:pt>
    <dgm:pt modelId="{E28A5064-ED67-49C8-9265-4443CCFF139F}" type="parTrans" cxnId="{8E9368CE-A18B-4EA3-B2D3-555D6A0CC152}">
      <dgm:prSet/>
      <dgm:spPr/>
      <dgm:t>
        <a:bodyPr/>
        <a:lstStyle/>
        <a:p>
          <a:endParaRPr lang="en-US"/>
        </a:p>
      </dgm:t>
    </dgm:pt>
    <dgm:pt modelId="{73DE31A3-F8FB-45FD-95B2-83ADA7BF4A61}" type="sibTrans" cxnId="{8E9368CE-A18B-4EA3-B2D3-555D6A0CC152}">
      <dgm:prSet/>
      <dgm:spPr/>
      <dgm:t>
        <a:bodyPr/>
        <a:lstStyle/>
        <a:p>
          <a:endParaRPr lang="en-US"/>
        </a:p>
      </dgm:t>
    </dgm:pt>
    <dgm:pt modelId="{07A581BC-ADC4-4A9D-B066-16171EAD1E1B}">
      <dgm:prSet phldrT="[Text]"/>
      <dgm:spPr/>
      <dgm:t>
        <a:bodyPr/>
        <a:lstStyle/>
        <a:p>
          <a:r>
            <a:rPr lang="en-US"/>
            <a:t>2 months</a:t>
          </a:r>
        </a:p>
      </dgm:t>
    </dgm:pt>
    <dgm:pt modelId="{563E1FB0-9F46-4B10-8A0C-16FEA7BABBB0}" type="parTrans" cxnId="{46759BF0-3814-48AD-BD19-EABCAD1C1FFB}">
      <dgm:prSet/>
      <dgm:spPr/>
      <dgm:t>
        <a:bodyPr/>
        <a:lstStyle/>
        <a:p>
          <a:endParaRPr lang="en-US"/>
        </a:p>
      </dgm:t>
    </dgm:pt>
    <dgm:pt modelId="{F2E313B2-5E28-4BB3-AA49-BB6BD9BB0A2D}" type="sibTrans" cxnId="{46759BF0-3814-48AD-BD19-EABCAD1C1FFB}">
      <dgm:prSet/>
      <dgm:spPr/>
      <dgm:t>
        <a:bodyPr/>
        <a:lstStyle/>
        <a:p>
          <a:endParaRPr lang="en-US"/>
        </a:p>
      </dgm:t>
    </dgm:pt>
    <dgm:pt modelId="{05316ACF-EE70-482D-8657-D169B7545A8A}">
      <dgm:prSet phldrT="[Text]"/>
      <dgm:spPr/>
      <dgm:t>
        <a:bodyPr/>
        <a:lstStyle/>
        <a:p>
          <a:r>
            <a:rPr lang="en-US"/>
            <a:t>4 months</a:t>
          </a:r>
        </a:p>
      </dgm:t>
    </dgm:pt>
    <dgm:pt modelId="{3AC88CB9-CBE8-4DC2-9C7A-DF1374B763D4}" type="parTrans" cxnId="{585250B6-4F8F-4E6B-8A0D-A8B3413BC249}">
      <dgm:prSet/>
      <dgm:spPr/>
      <dgm:t>
        <a:bodyPr/>
        <a:lstStyle/>
        <a:p>
          <a:endParaRPr lang="en-US"/>
        </a:p>
      </dgm:t>
    </dgm:pt>
    <dgm:pt modelId="{72346865-509F-4480-BB6A-9D9867A10A7D}" type="sibTrans" cxnId="{585250B6-4F8F-4E6B-8A0D-A8B3413BC249}">
      <dgm:prSet/>
      <dgm:spPr/>
      <dgm:t>
        <a:bodyPr/>
        <a:lstStyle/>
        <a:p>
          <a:endParaRPr lang="en-US"/>
        </a:p>
      </dgm:t>
    </dgm:pt>
    <dgm:pt modelId="{3D81724D-0F4A-4D9F-BD3B-03E9685D50A8}">
      <dgm:prSet/>
      <dgm:spPr/>
      <dgm:t>
        <a:bodyPr/>
        <a:lstStyle/>
        <a:p>
          <a:r>
            <a:rPr lang="en-US"/>
            <a:t>6 months</a:t>
          </a:r>
        </a:p>
      </dgm:t>
    </dgm:pt>
    <dgm:pt modelId="{6FFAC3DF-C588-4F50-9036-31AB0C876BF5}" type="parTrans" cxnId="{F79C4BBB-2D6D-4E3A-A61B-8CE9323D9C31}">
      <dgm:prSet/>
      <dgm:spPr/>
      <dgm:t>
        <a:bodyPr/>
        <a:lstStyle/>
        <a:p>
          <a:endParaRPr lang="en-US"/>
        </a:p>
      </dgm:t>
    </dgm:pt>
    <dgm:pt modelId="{0F524ED9-3F3B-46DE-903A-70C1A93E45EF}" type="sibTrans" cxnId="{F79C4BBB-2D6D-4E3A-A61B-8CE9323D9C31}">
      <dgm:prSet/>
      <dgm:spPr/>
      <dgm:t>
        <a:bodyPr/>
        <a:lstStyle/>
        <a:p>
          <a:endParaRPr lang="en-US"/>
        </a:p>
      </dgm:t>
    </dgm:pt>
    <dgm:pt modelId="{8661BE64-5A2B-4D93-8D94-577C70AF3FFB}" type="pres">
      <dgm:prSet presAssocID="{98866AE8-C765-40BD-92BB-B17F39D3908B}" presName="Name0" presStyleCnt="0">
        <dgm:presLayoutVars>
          <dgm:dir/>
          <dgm:resizeHandles val="exact"/>
        </dgm:presLayoutVars>
      </dgm:prSet>
      <dgm:spPr/>
    </dgm:pt>
    <dgm:pt modelId="{2DA0CA0C-1E0F-4F79-91F6-CCD1BA9D4434}" type="pres">
      <dgm:prSet presAssocID="{D4BF0EBA-1F80-4A2B-AE99-3C7AAF51F390}" presName="node" presStyleLbl="node1" presStyleIdx="0" presStyleCnt="4">
        <dgm:presLayoutVars>
          <dgm:bulletEnabled val="1"/>
        </dgm:presLayoutVars>
      </dgm:prSet>
      <dgm:spPr/>
    </dgm:pt>
    <dgm:pt modelId="{52235F21-0A82-4638-91A1-CEDA7888290D}" type="pres">
      <dgm:prSet presAssocID="{73DE31A3-F8FB-45FD-95B2-83ADA7BF4A61}" presName="sibTrans" presStyleLbl="sibTrans2D1" presStyleIdx="0" presStyleCnt="3"/>
      <dgm:spPr/>
    </dgm:pt>
    <dgm:pt modelId="{BC2AD3AD-87E3-42BE-8FB2-B0EB577E88FB}" type="pres">
      <dgm:prSet presAssocID="{73DE31A3-F8FB-45FD-95B2-83ADA7BF4A61}" presName="connectorText" presStyleLbl="sibTrans2D1" presStyleIdx="0" presStyleCnt="3"/>
      <dgm:spPr/>
    </dgm:pt>
    <dgm:pt modelId="{754D6C45-6996-4140-A1B9-98C41CC7C9BF}" type="pres">
      <dgm:prSet presAssocID="{07A581BC-ADC4-4A9D-B066-16171EAD1E1B}" presName="node" presStyleLbl="node1" presStyleIdx="1" presStyleCnt="4" custScaleY="110530">
        <dgm:presLayoutVars>
          <dgm:bulletEnabled val="1"/>
        </dgm:presLayoutVars>
      </dgm:prSet>
      <dgm:spPr/>
    </dgm:pt>
    <dgm:pt modelId="{EE6F9FCB-431E-44AB-9ABC-57A65DF50914}" type="pres">
      <dgm:prSet presAssocID="{F2E313B2-5E28-4BB3-AA49-BB6BD9BB0A2D}" presName="sibTrans" presStyleLbl="sibTrans2D1" presStyleIdx="1" presStyleCnt="3"/>
      <dgm:spPr/>
    </dgm:pt>
    <dgm:pt modelId="{B0E9128C-91E4-45E2-9C18-BCACFA8164ED}" type="pres">
      <dgm:prSet presAssocID="{F2E313B2-5E28-4BB3-AA49-BB6BD9BB0A2D}" presName="connectorText" presStyleLbl="sibTrans2D1" presStyleIdx="1" presStyleCnt="3"/>
      <dgm:spPr/>
    </dgm:pt>
    <dgm:pt modelId="{E02F34DA-C59F-4133-8D38-44D5AA105035}" type="pres">
      <dgm:prSet presAssocID="{05316ACF-EE70-482D-8657-D169B7545A8A}" presName="node" presStyleLbl="node1" presStyleIdx="2" presStyleCnt="4">
        <dgm:presLayoutVars>
          <dgm:bulletEnabled val="1"/>
        </dgm:presLayoutVars>
      </dgm:prSet>
      <dgm:spPr/>
    </dgm:pt>
    <dgm:pt modelId="{69B8115D-02C0-4862-9958-28A7CC3CBFF7}" type="pres">
      <dgm:prSet presAssocID="{72346865-509F-4480-BB6A-9D9867A10A7D}" presName="sibTrans" presStyleLbl="sibTrans2D1" presStyleIdx="2" presStyleCnt="3"/>
      <dgm:spPr/>
    </dgm:pt>
    <dgm:pt modelId="{E49BBF2F-DDA8-4764-AE87-EC5E95A177DA}" type="pres">
      <dgm:prSet presAssocID="{72346865-509F-4480-BB6A-9D9867A10A7D}" presName="connectorText" presStyleLbl="sibTrans2D1" presStyleIdx="2" presStyleCnt="3"/>
      <dgm:spPr/>
    </dgm:pt>
    <dgm:pt modelId="{D0B9D821-D7E6-4149-A24C-1479A8A918FF}" type="pres">
      <dgm:prSet presAssocID="{3D81724D-0F4A-4D9F-BD3B-03E9685D50A8}" presName="node" presStyleLbl="node1" presStyleIdx="3" presStyleCnt="4">
        <dgm:presLayoutVars>
          <dgm:bulletEnabled val="1"/>
        </dgm:presLayoutVars>
      </dgm:prSet>
      <dgm:spPr/>
    </dgm:pt>
  </dgm:ptLst>
  <dgm:cxnLst>
    <dgm:cxn modelId="{9B841B07-80F1-4E27-9DA9-7170762FDACE}" type="presOf" srcId="{F2E313B2-5E28-4BB3-AA49-BB6BD9BB0A2D}" destId="{EE6F9FCB-431E-44AB-9ABC-57A65DF50914}" srcOrd="0" destOrd="0" presId="urn:microsoft.com/office/officeart/2005/8/layout/process1"/>
    <dgm:cxn modelId="{DFE22035-A786-4804-BEFC-94004F97E8B3}" type="presOf" srcId="{73DE31A3-F8FB-45FD-95B2-83ADA7BF4A61}" destId="{BC2AD3AD-87E3-42BE-8FB2-B0EB577E88FB}" srcOrd="1" destOrd="0" presId="urn:microsoft.com/office/officeart/2005/8/layout/process1"/>
    <dgm:cxn modelId="{8403103C-12D5-47A3-ABD2-C3EC3CBB9F3D}" type="presOf" srcId="{98866AE8-C765-40BD-92BB-B17F39D3908B}" destId="{8661BE64-5A2B-4D93-8D94-577C70AF3FFB}" srcOrd="0" destOrd="0" presId="urn:microsoft.com/office/officeart/2005/8/layout/process1"/>
    <dgm:cxn modelId="{2759497A-C07A-45C7-BCD6-2D81586D52A5}" type="presOf" srcId="{07A581BC-ADC4-4A9D-B066-16171EAD1E1B}" destId="{754D6C45-6996-4140-A1B9-98C41CC7C9BF}" srcOrd="0" destOrd="0" presId="urn:microsoft.com/office/officeart/2005/8/layout/process1"/>
    <dgm:cxn modelId="{8DCD2097-CF64-49ED-B640-69F4345AFEAA}" type="presOf" srcId="{73DE31A3-F8FB-45FD-95B2-83ADA7BF4A61}" destId="{52235F21-0A82-4638-91A1-CEDA7888290D}" srcOrd="0" destOrd="0" presId="urn:microsoft.com/office/officeart/2005/8/layout/process1"/>
    <dgm:cxn modelId="{5AB143B4-0A9D-4142-A819-C7B2204BA5C8}" type="presOf" srcId="{3D81724D-0F4A-4D9F-BD3B-03E9685D50A8}" destId="{D0B9D821-D7E6-4149-A24C-1479A8A918FF}" srcOrd="0" destOrd="0" presId="urn:microsoft.com/office/officeart/2005/8/layout/process1"/>
    <dgm:cxn modelId="{585250B6-4F8F-4E6B-8A0D-A8B3413BC249}" srcId="{98866AE8-C765-40BD-92BB-B17F39D3908B}" destId="{05316ACF-EE70-482D-8657-D169B7545A8A}" srcOrd="2" destOrd="0" parTransId="{3AC88CB9-CBE8-4DC2-9C7A-DF1374B763D4}" sibTransId="{72346865-509F-4480-BB6A-9D9867A10A7D}"/>
    <dgm:cxn modelId="{E85727BA-DDA3-425A-B476-0BCDDB51A89B}" type="presOf" srcId="{D4BF0EBA-1F80-4A2B-AE99-3C7AAF51F390}" destId="{2DA0CA0C-1E0F-4F79-91F6-CCD1BA9D4434}" srcOrd="0" destOrd="0" presId="urn:microsoft.com/office/officeart/2005/8/layout/process1"/>
    <dgm:cxn modelId="{F79C4BBB-2D6D-4E3A-A61B-8CE9323D9C31}" srcId="{98866AE8-C765-40BD-92BB-B17F39D3908B}" destId="{3D81724D-0F4A-4D9F-BD3B-03E9685D50A8}" srcOrd="3" destOrd="0" parTransId="{6FFAC3DF-C588-4F50-9036-31AB0C876BF5}" sibTransId="{0F524ED9-3F3B-46DE-903A-70C1A93E45EF}"/>
    <dgm:cxn modelId="{06A9E3C4-5079-4FC4-8EFB-E1623F6070CE}" type="presOf" srcId="{05316ACF-EE70-482D-8657-D169B7545A8A}" destId="{E02F34DA-C59F-4133-8D38-44D5AA105035}" srcOrd="0" destOrd="0" presId="urn:microsoft.com/office/officeart/2005/8/layout/process1"/>
    <dgm:cxn modelId="{ED0766C6-1722-429D-BD77-3C5A9F27ECBE}" type="presOf" srcId="{F2E313B2-5E28-4BB3-AA49-BB6BD9BB0A2D}" destId="{B0E9128C-91E4-45E2-9C18-BCACFA8164ED}" srcOrd="1" destOrd="0" presId="urn:microsoft.com/office/officeart/2005/8/layout/process1"/>
    <dgm:cxn modelId="{8E9368CE-A18B-4EA3-B2D3-555D6A0CC152}" srcId="{98866AE8-C765-40BD-92BB-B17F39D3908B}" destId="{D4BF0EBA-1F80-4A2B-AE99-3C7AAF51F390}" srcOrd="0" destOrd="0" parTransId="{E28A5064-ED67-49C8-9265-4443CCFF139F}" sibTransId="{73DE31A3-F8FB-45FD-95B2-83ADA7BF4A61}"/>
    <dgm:cxn modelId="{530E58DD-B1E4-47D6-9393-B449AC2812FE}" type="presOf" srcId="{72346865-509F-4480-BB6A-9D9867A10A7D}" destId="{69B8115D-02C0-4862-9958-28A7CC3CBFF7}" srcOrd="0" destOrd="0" presId="urn:microsoft.com/office/officeart/2005/8/layout/process1"/>
    <dgm:cxn modelId="{D55F70E6-4ABF-4AF2-91DC-73F1D952D8B4}" type="presOf" srcId="{72346865-509F-4480-BB6A-9D9867A10A7D}" destId="{E49BBF2F-DDA8-4764-AE87-EC5E95A177DA}" srcOrd="1" destOrd="0" presId="urn:microsoft.com/office/officeart/2005/8/layout/process1"/>
    <dgm:cxn modelId="{46759BF0-3814-48AD-BD19-EABCAD1C1FFB}" srcId="{98866AE8-C765-40BD-92BB-B17F39D3908B}" destId="{07A581BC-ADC4-4A9D-B066-16171EAD1E1B}" srcOrd="1" destOrd="0" parTransId="{563E1FB0-9F46-4B10-8A0C-16FEA7BABBB0}" sibTransId="{F2E313B2-5E28-4BB3-AA49-BB6BD9BB0A2D}"/>
    <dgm:cxn modelId="{0E09E0A4-05C3-4956-8102-D74B43203894}" type="presParOf" srcId="{8661BE64-5A2B-4D93-8D94-577C70AF3FFB}" destId="{2DA0CA0C-1E0F-4F79-91F6-CCD1BA9D4434}" srcOrd="0" destOrd="0" presId="urn:microsoft.com/office/officeart/2005/8/layout/process1"/>
    <dgm:cxn modelId="{AF15813F-0A2A-47B0-BFC8-34FCC7DB69EB}" type="presParOf" srcId="{8661BE64-5A2B-4D93-8D94-577C70AF3FFB}" destId="{52235F21-0A82-4638-91A1-CEDA7888290D}" srcOrd="1" destOrd="0" presId="urn:microsoft.com/office/officeart/2005/8/layout/process1"/>
    <dgm:cxn modelId="{A2D75451-F233-4F49-90D4-DF046AB0B826}" type="presParOf" srcId="{52235F21-0A82-4638-91A1-CEDA7888290D}" destId="{BC2AD3AD-87E3-42BE-8FB2-B0EB577E88FB}" srcOrd="0" destOrd="0" presId="urn:microsoft.com/office/officeart/2005/8/layout/process1"/>
    <dgm:cxn modelId="{883959AD-6ADD-4EDD-ACE0-F788F724F713}" type="presParOf" srcId="{8661BE64-5A2B-4D93-8D94-577C70AF3FFB}" destId="{754D6C45-6996-4140-A1B9-98C41CC7C9BF}" srcOrd="2" destOrd="0" presId="urn:microsoft.com/office/officeart/2005/8/layout/process1"/>
    <dgm:cxn modelId="{7E33A632-04AD-414F-B76D-69A4C303816F}" type="presParOf" srcId="{8661BE64-5A2B-4D93-8D94-577C70AF3FFB}" destId="{EE6F9FCB-431E-44AB-9ABC-57A65DF50914}" srcOrd="3" destOrd="0" presId="urn:microsoft.com/office/officeart/2005/8/layout/process1"/>
    <dgm:cxn modelId="{5057A108-8E35-46F0-B007-B7CA034F6E18}" type="presParOf" srcId="{EE6F9FCB-431E-44AB-9ABC-57A65DF50914}" destId="{B0E9128C-91E4-45E2-9C18-BCACFA8164ED}" srcOrd="0" destOrd="0" presId="urn:microsoft.com/office/officeart/2005/8/layout/process1"/>
    <dgm:cxn modelId="{5F8A8A13-F620-44C4-8054-8DCA7C17698C}" type="presParOf" srcId="{8661BE64-5A2B-4D93-8D94-577C70AF3FFB}" destId="{E02F34DA-C59F-4133-8D38-44D5AA105035}" srcOrd="4" destOrd="0" presId="urn:microsoft.com/office/officeart/2005/8/layout/process1"/>
    <dgm:cxn modelId="{54DF8A8B-2E08-421E-9632-BE92923DEC60}" type="presParOf" srcId="{8661BE64-5A2B-4D93-8D94-577C70AF3FFB}" destId="{69B8115D-02C0-4862-9958-28A7CC3CBFF7}" srcOrd="5" destOrd="0" presId="urn:microsoft.com/office/officeart/2005/8/layout/process1"/>
    <dgm:cxn modelId="{C069C33D-BC44-416D-BF87-83151E720DC5}" type="presParOf" srcId="{69B8115D-02C0-4862-9958-28A7CC3CBFF7}" destId="{E49BBF2F-DDA8-4764-AE87-EC5E95A177DA}" srcOrd="0" destOrd="0" presId="urn:microsoft.com/office/officeart/2005/8/layout/process1"/>
    <dgm:cxn modelId="{4E3BBE4B-0337-4E0D-97E0-CEB7820E2614}" type="presParOf" srcId="{8661BE64-5A2B-4D93-8D94-577C70AF3FFB}" destId="{D0B9D821-D7E6-4149-A24C-1479A8A918FF}"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8D22CF-3AF3-4084-8C50-A23E6C978AAF}" type="doc">
      <dgm:prSet loTypeId="urn:microsoft.com/office/officeart/2005/8/layout/process1" loCatId="process" qsTypeId="urn:microsoft.com/office/officeart/2005/8/quickstyle/simple1" qsCatId="simple" csTypeId="urn:microsoft.com/office/officeart/2005/8/colors/accent1_2" csCatId="accent1" phldr="1"/>
      <dgm:spPr/>
    </dgm:pt>
    <dgm:pt modelId="{91E576B0-FFF5-459C-98A9-C386FB5ECAE6}">
      <dgm:prSet phldrT="[Text]"/>
      <dgm:spPr/>
      <dgm:t>
        <a:bodyPr/>
        <a:lstStyle/>
        <a:p>
          <a:r>
            <a:rPr lang="en-US"/>
            <a:t>9-14 months</a:t>
          </a:r>
        </a:p>
      </dgm:t>
    </dgm:pt>
    <dgm:pt modelId="{EB15A625-8D31-4594-89F7-5A27B175D249}" type="parTrans" cxnId="{D49ECA7E-403E-408F-AA85-9FDE52C90020}">
      <dgm:prSet/>
      <dgm:spPr/>
      <dgm:t>
        <a:bodyPr/>
        <a:lstStyle/>
        <a:p>
          <a:endParaRPr lang="en-US"/>
        </a:p>
      </dgm:t>
    </dgm:pt>
    <dgm:pt modelId="{2F051662-2001-4A86-BF41-84B85327DD7F}" type="sibTrans" cxnId="{D49ECA7E-403E-408F-AA85-9FDE52C90020}">
      <dgm:prSet/>
      <dgm:spPr/>
      <dgm:t>
        <a:bodyPr/>
        <a:lstStyle/>
        <a:p>
          <a:endParaRPr lang="en-US"/>
        </a:p>
      </dgm:t>
    </dgm:pt>
    <dgm:pt modelId="{16CCDDC3-49DD-402C-86E8-70F107A6E1D7}">
      <dgm:prSet phldrT="[Text]"/>
      <dgm:spPr/>
      <dgm:t>
        <a:bodyPr/>
        <a:lstStyle/>
        <a:p>
          <a:r>
            <a:rPr lang="en-US"/>
            <a:t>14-20 months</a:t>
          </a:r>
        </a:p>
      </dgm:t>
    </dgm:pt>
    <dgm:pt modelId="{0DD509BE-8A94-41E0-9678-6B0361FF90CD}" type="parTrans" cxnId="{2C9FC24F-49D4-4D3F-BF68-9E97DC119D0A}">
      <dgm:prSet/>
      <dgm:spPr/>
      <dgm:t>
        <a:bodyPr/>
        <a:lstStyle/>
        <a:p>
          <a:endParaRPr lang="en-US"/>
        </a:p>
      </dgm:t>
    </dgm:pt>
    <dgm:pt modelId="{15A56938-967A-4A18-9300-4EF1CB4B4CCB}" type="sibTrans" cxnId="{2C9FC24F-49D4-4D3F-BF68-9E97DC119D0A}">
      <dgm:prSet/>
      <dgm:spPr/>
      <dgm:t>
        <a:bodyPr/>
        <a:lstStyle/>
        <a:p>
          <a:endParaRPr lang="en-US"/>
        </a:p>
      </dgm:t>
    </dgm:pt>
    <dgm:pt modelId="{498822DC-CDDB-470E-B0C7-BE696806CCEB}">
      <dgm:prSet/>
      <dgm:spPr/>
      <dgm:t>
        <a:bodyPr/>
        <a:lstStyle/>
        <a:p>
          <a:r>
            <a:rPr lang="en-US"/>
            <a:t>8 months</a:t>
          </a:r>
        </a:p>
      </dgm:t>
    </dgm:pt>
    <dgm:pt modelId="{3C6D7046-DCE5-48D5-AE8F-D1855F7A54F0}" type="parTrans" cxnId="{582CF784-4466-44CF-9437-96D05CD99386}">
      <dgm:prSet/>
      <dgm:spPr/>
      <dgm:t>
        <a:bodyPr/>
        <a:lstStyle/>
        <a:p>
          <a:endParaRPr lang="en-US"/>
        </a:p>
      </dgm:t>
    </dgm:pt>
    <dgm:pt modelId="{3CA016E0-18AF-4BCA-9AF4-80D53CDBACCB}" type="sibTrans" cxnId="{582CF784-4466-44CF-9437-96D05CD99386}">
      <dgm:prSet/>
      <dgm:spPr/>
      <dgm:t>
        <a:bodyPr/>
        <a:lstStyle/>
        <a:p>
          <a:endParaRPr lang="en-US"/>
        </a:p>
      </dgm:t>
    </dgm:pt>
    <dgm:pt modelId="{21DD2E68-812F-4BEA-AFCF-011EDAD7F787}" type="pres">
      <dgm:prSet presAssocID="{218D22CF-3AF3-4084-8C50-A23E6C978AAF}" presName="Name0" presStyleCnt="0">
        <dgm:presLayoutVars>
          <dgm:dir/>
          <dgm:resizeHandles val="exact"/>
        </dgm:presLayoutVars>
      </dgm:prSet>
      <dgm:spPr/>
    </dgm:pt>
    <dgm:pt modelId="{BC8475BF-681E-4EF9-8E66-82CE7A74C656}" type="pres">
      <dgm:prSet presAssocID="{498822DC-CDDB-470E-B0C7-BE696806CCEB}" presName="node" presStyleLbl="node1" presStyleIdx="0" presStyleCnt="3">
        <dgm:presLayoutVars>
          <dgm:bulletEnabled val="1"/>
        </dgm:presLayoutVars>
      </dgm:prSet>
      <dgm:spPr/>
    </dgm:pt>
    <dgm:pt modelId="{4D62FDC9-B29E-42FE-B584-D1D6A3C8750F}" type="pres">
      <dgm:prSet presAssocID="{3CA016E0-18AF-4BCA-9AF4-80D53CDBACCB}" presName="sibTrans" presStyleLbl="sibTrans2D1" presStyleIdx="0" presStyleCnt="2"/>
      <dgm:spPr/>
    </dgm:pt>
    <dgm:pt modelId="{667A0A7F-3D7E-4F02-8EEC-F8B6C330094B}" type="pres">
      <dgm:prSet presAssocID="{3CA016E0-18AF-4BCA-9AF4-80D53CDBACCB}" presName="connectorText" presStyleLbl="sibTrans2D1" presStyleIdx="0" presStyleCnt="2"/>
      <dgm:spPr/>
    </dgm:pt>
    <dgm:pt modelId="{65AE55CB-89C4-4D5C-8081-8DAB312CB099}" type="pres">
      <dgm:prSet presAssocID="{91E576B0-FFF5-459C-98A9-C386FB5ECAE6}" presName="node" presStyleLbl="node1" presStyleIdx="1" presStyleCnt="3">
        <dgm:presLayoutVars>
          <dgm:bulletEnabled val="1"/>
        </dgm:presLayoutVars>
      </dgm:prSet>
      <dgm:spPr/>
    </dgm:pt>
    <dgm:pt modelId="{E4B00F5D-B6E4-47DB-B2D3-60E5AF86586E}" type="pres">
      <dgm:prSet presAssocID="{2F051662-2001-4A86-BF41-84B85327DD7F}" presName="sibTrans" presStyleLbl="sibTrans2D1" presStyleIdx="1" presStyleCnt="2"/>
      <dgm:spPr/>
    </dgm:pt>
    <dgm:pt modelId="{17ED4CBC-49E6-49BC-8B55-BD4079F5B723}" type="pres">
      <dgm:prSet presAssocID="{2F051662-2001-4A86-BF41-84B85327DD7F}" presName="connectorText" presStyleLbl="sibTrans2D1" presStyleIdx="1" presStyleCnt="2"/>
      <dgm:spPr/>
    </dgm:pt>
    <dgm:pt modelId="{1947E24B-BAA0-4AD1-A8F8-F8EEDFB9ED3B}" type="pres">
      <dgm:prSet presAssocID="{16CCDDC3-49DD-402C-86E8-70F107A6E1D7}" presName="node" presStyleLbl="node1" presStyleIdx="2" presStyleCnt="3">
        <dgm:presLayoutVars>
          <dgm:bulletEnabled val="1"/>
        </dgm:presLayoutVars>
      </dgm:prSet>
      <dgm:spPr/>
    </dgm:pt>
  </dgm:ptLst>
  <dgm:cxnLst>
    <dgm:cxn modelId="{DD9D9F13-ED0C-4C9C-AA45-87891F077DF5}" type="presOf" srcId="{2F051662-2001-4A86-BF41-84B85327DD7F}" destId="{17ED4CBC-49E6-49BC-8B55-BD4079F5B723}" srcOrd="1" destOrd="0" presId="urn:microsoft.com/office/officeart/2005/8/layout/process1"/>
    <dgm:cxn modelId="{3FDEC717-3746-4850-AA24-93690A1C13CA}" type="presOf" srcId="{3CA016E0-18AF-4BCA-9AF4-80D53CDBACCB}" destId="{4D62FDC9-B29E-42FE-B584-D1D6A3C8750F}" srcOrd="0" destOrd="0" presId="urn:microsoft.com/office/officeart/2005/8/layout/process1"/>
    <dgm:cxn modelId="{2C9FC24F-49D4-4D3F-BF68-9E97DC119D0A}" srcId="{218D22CF-3AF3-4084-8C50-A23E6C978AAF}" destId="{16CCDDC3-49DD-402C-86E8-70F107A6E1D7}" srcOrd="2" destOrd="0" parTransId="{0DD509BE-8A94-41E0-9678-6B0361FF90CD}" sibTransId="{15A56938-967A-4A18-9300-4EF1CB4B4CCB}"/>
    <dgm:cxn modelId="{5E711F7E-7C1B-47FC-AD06-303D23375819}" type="presOf" srcId="{498822DC-CDDB-470E-B0C7-BE696806CCEB}" destId="{BC8475BF-681E-4EF9-8E66-82CE7A74C656}" srcOrd="0" destOrd="0" presId="urn:microsoft.com/office/officeart/2005/8/layout/process1"/>
    <dgm:cxn modelId="{D49ECA7E-403E-408F-AA85-9FDE52C90020}" srcId="{218D22CF-3AF3-4084-8C50-A23E6C978AAF}" destId="{91E576B0-FFF5-459C-98A9-C386FB5ECAE6}" srcOrd="1" destOrd="0" parTransId="{EB15A625-8D31-4594-89F7-5A27B175D249}" sibTransId="{2F051662-2001-4A86-BF41-84B85327DD7F}"/>
    <dgm:cxn modelId="{582CF784-4466-44CF-9437-96D05CD99386}" srcId="{218D22CF-3AF3-4084-8C50-A23E6C978AAF}" destId="{498822DC-CDDB-470E-B0C7-BE696806CCEB}" srcOrd="0" destOrd="0" parTransId="{3C6D7046-DCE5-48D5-AE8F-D1855F7A54F0}" sibTransId="{3CA016E0-18AF-4BCA-9AF4-80D53CDBACCB}"/>
    <dgm:cxn modelId="{F380978F-AED7-4B70-BC2E-B9CD4B77FDFF}" type="presOf" srcId="{3CA016E0-18AF-4BCA-9AF4-80D53CDBACCB}" destId="{667A0A7F-3D7E-4F02-8EEC-F8B6C330094B}" srcOrd="1" destOrd="0" presId="urn:microsoft.com/office/officeart/2005/8/layout/process1"/>
    <dgm:cxn modelId="{69136CCF-D627-42E3-820A-EE3A88A7D5AD}" type="presOf" srcId="{218D22CF-3AF3-4084-8C50-A23E6C978AAF}" destId="{21DD2E68-812F-4BEA-AFCF-011EDAD7F787}" srcOrd="0" destOrd="0" presId="urn:microsoft.com/office/officeart/2005/8/layout/process1"/>
    <dgm:cxn modelId="{2A77A5D1-0943-473C-A887-862C7A46564E}" type="presOf" srcId="{2F051662-2001-4A86-BF41-84B85327DD7F}" destId="{E4B00F5D-B6E4-47DB-B2D3-60E5AF86586E}" srcOrd="0" destOrd="0" presId="urn:microsoft.com/office/officeart/2005/8/layout/process1"/>
    <dgm:cxn modelId="{89151EE6-C0B4-4142-8B83-C96CB44137E2}" type="presOf" srcId="{91E576B0-FFF5-459C-98A9-C386FB5ECAE6}" destId="{65AE55CB-89C4-4D5C-8081-8DAB312CB099}" srcOrd="0" destOrd="0" presId="urn:microsoft.com/office/officeart/2005/8/layout/process1"/>
    <dgm:cxn modelId="{E1E98AEA-7E48-4CE2-B7BD-C0A196F8A3AF}" type="presOf" srcId="{16CCDDC3-49DD-402C-86E8-70F107A6E1D7}" destId="{1947E24B-BAA0-4AD1-A8F8-F8EEDFB9ED3B}" srcOrd="0" destOrd="0" presId="urn:microsoft.com/office/officeart/2005/8/layout/process1"/>
    <dgm:cxn modelId="{6DFB82DD-10FB-46CD-B40A-3081BE50E897}" type="presParOf" srcId="{21DD2E68-812F-4BEA-AFCF-011EDAD7F787}" destId="{BC8475BF-681E-4EF9-8E66-82CE7A74C656}" srcOrd="0" destOrd="0" presId="urn:microsoft.com/office/officeart/2005/8/layout/process1"/>
    <dgm:cxn modelId="{51B1FC32-E10A-49AA-84A9-A14F1C612352}" type="presParOf" srcId="{21DD2E68-812F-4BEA-AFCF-011EDAD7F787}" destId="{4D62FDC9-B29E-42FE-B584-D1D6A3C8750F}" srcOrd="1" destOrd="0" presId="urn:microsoft.com/office/officeart/2005/8/layout/process1"/>
    <dgm:cxn modelId="{46BCA85D-5CDE-4B11-9BBF-FAA13C1EEC63}" type="presParOf" srcId="{4D62FDC9-B29E-42FE-B584-D1D6A3C8750F}" destId="{667A0A7F-3D7E-4F02-8EEC-F8B6C330094B}" srcOrd="0" destOrd="0" presId="urn:microsoft.com/office/officeart/2005/8/layout/process1"/>
    <dgm:cxn modelId="{B98DCEE4-CB3C-4EF5-924E-9A380D1EA439}" type="presParOf" srcId="{21DD2E68-812F-4BEA-AFCF-011EDAD7F787}" destId="{65AE55CB-89C4-4D5C-8081-8DAB312CB099}" srcOrd="2" destOrd="0" presId="urn:microsoft.com/office/officeart/2005/8/layout/process1"/>
    <dgm:cxn modelId="{223FE20F-5205-42A0-9BCB-C97822AD9288}" type="presParOf" srcId="{21DD2E68-812F-4BEA-AFCF-011EDAD7F787}" destId="{E4B00F5D-B6E4-47DB-B2D3-60E5AF86586E}" srcOrd="3" destOrd="0" presId="urn:microsoft.com/office/officeart/2005/8/layout/process1"/>
    <dgm:cxn modelId="{33E95D2B-2311-4312-8621-546991D9C7DD}" type="presParOf" srcId="{E4B00F5D-B6E4-47DB-B2D3-60E5AF86586E}" destId="{17ED4CBC-49E6-49BC-8B55-BD4079F5B723}" srcOrd="0" destOrd="0" presId="urn:microsoft.com/office/officeart/2005/8/layout/process1"/>
    <dgm:cxn modelId="{079675E8-22CB-4FED-8257-C92261348E3D}" type="presParOf" srcId="{21DD2E68-812F-4BEA-AFCF-011EDAD7F787}" destId="{1947E24B-BAA0-4AD1-A8F8-F8EEDFB9ED3B}"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0DD124-BD2B-4D19-9DE8-60AF5DCFC77F}" type="doc">
      <dgm:prSet loTypeId="urn:microsoft.com/office/officeart/2005/8/layout/process1" loCatId="process" qsTypeId="urn:microsoft.com/office/officeart/2005/8/quickstyle/simple1" qsCatId="simple" csTypeId="urn:microsoft.com/office/officeart/2005/8/colors/colorful2" csCatId="colorful" phldr="1"/>
      <dgm:spPr/>
    </dgm:pt>
    <dgm:pt modelId="{37B96C43-F438-4B5C-B619-AE157BBA64FD}">
      <dgm:prSet phldrT="[Text]"/>
      <dgm:spPr>
        <a:solidFill>
          <a:srgbClr val="78AAB4"/>
        </a:solidFill>
      </dgm:spPr>
      <dgm:t>
        <a:bodyPr/>
        <a:lstStyle/>
        <a:p>
          <a:r>
            <a:rPr lang="en-US"/>
            <a:t>FY2020-2022 CCDF Plan</a:t>
          </a:r>
        </a:p>
      </dgm:t>
    </dgm:pt>
    <dgm:pt modelId="{D990CF95-41E9-4184-B3C6-F7A9FAD48D78}" type="parTrans" cxnId="{315C6EFF-D0F2-4E4B-87E3-5C52E677FB9E}">
      <dgm:prSet/>
      <dgm:spPr/>
      <dgm:t>
        <a:bodyPr/>
        <a:lstStyle/>
        <a:p>
          <a:endParaRPr lang="en-US"/>
        </a:p>
      </dgm:t>
    </dgm:pt>
    <dgm:pt modelId="{71E14E38-6B16-4DCD-A6D8-DF8559FD07F3}" type="sibTrans" cxnId="{315C6EFF-D0F2-4E4B-87E3-5C52E677FB9E}">
      <dgm:prSet/>
      <dgm:spPr>
        <a:solidFill>
          <a:srgbClr val="78AAB4"/>
        </a:solidFill>
      </dgm:spPr>
      <dgm:t>
        <a:bodyPr/>
        <a:lstStyle/>
        <a:p>
          <a:endParaRPr lang="en-US"/>
        </a:p>
      </dgm:t>
    </dgm:pt>
    <dgm:pt modelId="{2FDFB3F8-7C41-419C-94E1-A3E7E5F38B8F}">
      <dgm:prSet phldrT="[Text]"/>
      <dgm:spPr>
        <a:solidFill>
          <a:schemeClr val="accent3">
            <a:lumMod val="75000"/>
          </a:schemeClr>
        </a:solidFill>
      </dgm:spPr>
      <dgm:t>
        <a:bodyPr/>
        <a:lstStyle/>
        <a:p>
          <a:r>
            <a:rPr lang="en-US"/>
            <a:t>Long-Term Goal</a:t>
          </a:r>
        </a:p>
      </dgm:t>
    </dgm:pt>
    <dgm:pt modelId="{AD57F766-64FB-4A96-8022-74EE28EC0B11}" type="parTrans" cxnId="{ED983358-B685-482F-BAF7-19F835216069}">
      <dgm:prSet/>
      <dgm:spPr/>
      <dgm:t>
        <a:bodyPr/>
        <a:lstStyle/>
        <a:p>
          <a:endParaRPr lang="en-US"/>
        </a:p>
      </dgm:t>
    </dgm:pt>
    <dgm:pt modelId="{0AA9147A-E474-43F0-8113-98EF0327D918}" type="sibTrans" cxnId="{ED983358-B685-482F-BAF7-19F835216069}">
      <dgm:prSet/>
      <dgm:spPr>
        <a:solidFill>
          <a:schemeClr val="accent3">
            <a:lumMod val="75000"/>
          </a:schemeClr>
        </a:solidFill>
      </dgm:spPr>
      <dgm:t>
        <a:bodyPr/>
        <a:lstStyle/>
        <a:p>
          <a:endParaRPr lang="en-US"/>
        </a:p>
      </dgm:t>
    </dgm:pt>
    <dgm:pt modelId="{189FF557-4768-4E5A-B675-2336C4E30763}">
      <dgm:prSet phldrT="[Text]"/>
      <dgm:spPr>
        <a:solidFill>
          <a:schemeClr val="tx2">
            <a:lumMod val="75000"/>
          </a:schemeClr>
        </a:solidFill>
      </dgm:spPr>
      <dgm:t>
        <a:bodyPr/>
        <a:lstStyle/>
        <a:p>
          <a:r>
            <a:rPr lang="en-US"/>
            <a:t>Short-Term Objectives</a:t>
          </a:r>
        </a:p>
      </dgm:t>
    </dgm:pt>
    <dgm:pt modelId="{7798DFE2-7C45-44CE-9E5E-7CBD0FC2A9B5}" type="sibTrans" cxnId="{3A45A6A8-5D6F-426C-BAEF-C4331A5BDDF6}">
      <dgm:prSet/>
      <dgm:spPr/>
      <dgm:t>
        <a:bodyPr/>
        <a:lstStyle/>
        <a:p>
          <a:endParaRPr lang="en-US"/>
        </a:p>
      </dgm:t>
    </dgm:pt>
    <dgm:pt modelId="{D52F5FCC-ED24-408E-A9CA-2017ED6C0153}" type="parTrans" cxnId="{3A45A6A8-5D6F-426C-BAEF-C4331A5BDDF6}">
      <dgm:prSet/>
      <dgm:spPr/>
      <dgm:t>
        <a:bodyPr/>
        <a:lstStyle/>
        <a:p>
          <a:endParaRPr lang="en-US"/>
        </a:p>
      </dgm:t>
    </dgm:pt>
    <dgm:pt modelId="{606F772A-BBB4-4276-86DD-355FCFBD54EB}" type="pres">
      <dgm:prSet presAssocID="{250DD124-BD2B-4D19-9DE8-60AF5DCFC77F}" presName="Name0" presStyleCnt="0">
        <dgm:presLayoutVars>
          <dgm:dir/>
          <dgm:resizeHandles val="exact"/>
        </dgm:presLayoutVars>
      </dgm:prSet>
      <dgm:spPr/>
    </dgm:pt>
    <dgm:pt modelId="{C343D55E-B802-4AE8-AC47-DC745AF8AF73}" type="pres">
      <dgm:prSet presAssocID="{37B96C43-F438-4B5C-B619-AE157BBA64FD}" presName="node" presStyleLbl="node1" presStyleIdx="0" presStyleCnt="3" custScaleX="101967" custScaleY="215748" custLinFactNeighborX="-1235">
        <dgm:presLayoutVars>
          <dgm:bulletEnabled val="1"/>
        </dgm:presLayoutVars>
      </dgm:prSet>
      <dgm:spPr/>
    </dgm:pt>
    <dgm:pt modelId="{9BC3DE4B-434A-4216-AEDD-545E59E83F53}" type="pres">
      <dgm:prSet presAssocID="{71E14E38-6B16-4DCD-A6D8-DF8559FD07F3}" presName="sibTrans" presStyleLbl="sibTrans2D1" presStyleIdx="0" presStyleCnt="2"/>
      <dgm:spPr/>
    </dgm:pt>
    <dgm:pt modelId="{5CE935D1-D29D-4CB6-AB8E-C6CDF822CAFD}" type="pres">
      <dgm:prSet presAssocID="{71E14E38-6B16-4DCD-A6D8-DF8559FD07F3}" presName="connectorText" presStyleLbl="sibTrans2D1" presStyleIdx="0" presStyleCnt="2"/>
      <dgm:spPr/>
    </dgm:pt>
    <dgm:pt modelId="{6B943613-7F81-4045-BF10-583AB32FBFCC}" type="pres">
      <dgm:prSet presAssocID="{2FDFB3F8-7C41-419C-94E1-A3E7E5F38B8F}" presName="node" presStyleLbl="node1" presStyleIdx="1" presStyleCnt="3" custScaleX="103135" custScaleY="225862">
        <dgm:presLayoutVars>
          <dgm:bulletEnabled val="1"/>
        </dgm:presLayoutVars>
      </dgm:prSet>
      <dgm:spPr/>
    </dgm:pt>
    <dgm:pt modelId="{4DFB82B2-107D-4FD0-8CDC-ED2AF63651F1}" type="pres">
      <dgm:prSet presAssocID="{0AA9147A-E474-43F0-8113-98EF0327D918}" presName="sibTrans" presStyleLbl="sibTrans2D1" presStyleIdx="1" presStyleCnt="2"/>
      <dgm:spPr/>
    </dgm:pt>
    <dgm:pt modelId="{80B18612-E57F-4F91-9E23-9885C2C65726}" type="pres">
      <dgm:prSet presAssocID="{0AA9147A-E474-43F0-8113-98EF0327D918}" presName="connectorText" presStyleLbl="sibTrans2D1" presStyleIdx="1" presStyleCnt="2"/>
      <dgm:spPr/>
    </dgm:pt>
    <dgm:pt modelId="{EB93A632-612C-411F-95A3-C58B2C5456DF}" type="pres">
      <dgm:prSet presAssocID="{189FF557-4768-4E5A-B675-2336C4E30763}" presName="node" presStyleLbl="node1" presStyleIdx="2" presStyleCnt="3" custScaleX="103644" custScaleY="225862">
        <dgm:presLayoutVars>
          <dgm:bulletEnabled val="1"/>
        </dgm:presLayoutVars>
      </dgm:prSet>
      <dgm:spPr/>
    </dgm:pt>
  </dgm:ptLst>
  <dgm:cxnLst>
    <dgm:cxn modelId="{637CCE27-5763-4BF0-AA86-2E46E6B1AFF0}" type="presOf" srcId="{250DD124-BD2B-4D19-9DE8-60AF5DCFC77F}" destId="{606F772A-BBB4-4276-86DD-355FCFBD54EB}" srcOrd="0" destOrd="0" presId="urn:microsoft.com/office/officeart/2005/8/layout/process1"/>
    <dgm:cxn modelId="{ECA1A270-C2F0-4C62-BB5E-030C7EEA8B15}" type="presOf" srcId="{189FF557-4768-4E5A-B675-2336C4E30763}" destId="{EB93A632-612C-411F-95A3-C58B2C5456DF}" srcOrd="0" destOrd="0" presId="urn:microsoft.com/office/officeart/2005/8/layout/process1"/>
    <dgm:cxn modelId="{779DDB72-891B-4740-A560-BDF6A86549FA}" type="presOf" srcId="{0AA9147A-E474-43F0-8113-98EF0327D918}" destId="{4DFB82B2-107D-4FD0-8CDC-ED2AF63651F1}" srcOrd="0" destOrd="0" presId="urn:microsoft.com/office/officeart/2005/8/layout/process1"/>
    <dgm:cxn modelId="{ED983358-B685-482F-BAF7-19F835216069}" srcId="{250DD124-BD2B-4D19-9DE8-60AF5DCFC77F}" destId="{2FDFB3F8-7C41-419C-94E1-A3E7E5F38B8F}" srcOrd="1" destOrd="0" parTransId="{AD57F766-64FB-4A96-8022-74EE28EC0B11}" sibTransId="{0AA9147A-E474-43F0-8113-98EF0327D918}"/>
    <dgm:cxn modelId="{34B25C5A-25DF-4F12-BBEE-23B69AB6730B}" type="presOf" srcId="{71E14E38-6B16-4DCD-A6D8-DF8559FD07F3}" destId="{9BC3DE4B-434A-4216-AEDD-545E59E83F53}" srcOrd="0" destOrd="0" presId="urn:microsoft.com/office/officeart/2005/8/layout/process1"/>
    <dgm:cxn modelId="{D7221A7C-E329-4552-90A1-00BF0AE2DD9F}" type="presOf" srcId="{37B96C43-F438-4B5C-B619-AE157BBA64FD}" destId="{C343D55E-B802-4AE8-AC47-DC745AF8AF73}" srcOrd="0" destOrd="0" presId="urn:microsoft.com/office/officeart/2005/8/layout/process1"/>
    <dgm:cxn modelId="{6524C188-45A9-4BB4-B7B1-C4A603EEADEA}" type="presOf" srcId="{2FDFB3F8-7C41-419C-94E1-A3E7E5F38B8F}" destId="{6B943613-7F81-4045-BF10-583AB32FBFCC}" srcOrd="0" destOrd="0" presId="urn:microsoft.com/office/officeart/2005/8/layout/process1"/>
    <dgm:cxn modelId="{3A45A6A8-5D6F-426C-BAEF-C4331A5BDDF6}" srcId="{250DD124-BD2B-4D19-9DE8-60AF5DCFC77F}" destId="{189FF557-4768-4E5A-B675-2336C4E30763}" srcOrd="2" destOrd="0" parTransId="{D52F5FCC-ED24-408E-A9CA-2017ED6C0153}" sibTransId="{7798DFE2-7C45-44CE-9E5E-7CBD0FC2A9B5}"/>
    <dgm:cxn modelId="{747F19B7-6E2E-4463-8C2D-80F4E1648F52}" type="presOf" srcId="{71E14E38-6B16-4DCD-A6D8-DF8559FD07F3}" destId="{5CE935D1-D29D-4CB6-AB8E-C6CDF822CAFD}" srcOrd="1" destOrd="0" presId="urn:microsoft.com/office/officeart/2005/8/layout/process1"/>
    <dgm:cxn modelId="{AD02EAE0-4B7A-4D8B-8886-A72FA6997450}" type="presOf" srcId="{0AA9147A-E474-43F0-8113-98EF0327D918}" destId="{80B18612-E57F-4F91-9E23-9885C2C65726}" srcOrd="1" destOrd="0" presId="urn:microsoft.com/office/officeart/2005/8/layout/process1"/>
    <dgm:cxn modelId="{315C6EFF-D0F2-4E4B-87E3-5C52E677FB9E}" srcId="{250DD124-BD2B-4D19-9DE8-60AF5DCFC77F}" destId="{37B96C43-F438-4B5C-B619-AE157BBA64FD}" srcOrd="0" destOrd="0" parTransId="{D990CF95-41E9-4184-B3C6-F7A9FAD48D78}" sibTransId="{71E14E38-6B16-4DCD-A6D8-DF8559FD07F3}"/>
    <dgm:cxn modelId="{53BF4810-0E5D-4AAD-AB75-E4E6667F2DAC}" type="presParOf" srcId="{606F772A-BBB4-4276-86DD-355FCFBD54EB}" destId="{C343D55E-B802-4AE8-AC47-DC745AF8AF73}" srcOrd="0" destOrd="0" presId="urn:microsoft.com/office/officeart/2005/8/layout/process1"/>
    <dgm:cxn modelId="{E9FCB7FB-6DD3-4A86-982E-CE9494583D55}" type="presParOf" srcId="{606F772A-BBB4-4276-86DD-355FCFBD54EB}" destId="{9BC3DE4B-434A-4216-AEDD-545E59E83F53}" srcOrd="1" destOrd="0" presId="urn:microsoft.com/office/officeart/2005/8/layout/process1"/>
    <dgm:cxn modelId="{304F2011-A62A-4796-9952-603E8CCDE9B5}" type="presParOf" srcId="{9BC3DE4B-434A-4216-AEDD-545E59E83F53}" destId="{5CE935D1-D29D-4CB6-AB8E-C6CDF822CAFD}" srcOrd="0" destOrd="0" presId="urn:microsoft.com/office/officeart/2005/8/layout/process1"/>
    <dgm:cxn modelId="{F948A920-4676-43CC-8931-CECA2D31307A}" type="presParOf" srcId="{606F772A-BBB4-4276-86DD-355FCFBD54EB}" destId="{6B943613-7F81-4045-BF10-583AB32FBFCC}" srcOrd="2" destOrd="0" presId="urn:microsoft.com/office/officeart/2005/8/layout/process1"/>
    <dgm:cxn modelId="{F3A824E4-4221-426A-A12F-2E69842EFD0F}" type="presParOf" srcId="{606F772A-BBB4-4276-86DD-355FCFBD54EB}" destId="{4DFB82B2-107D-4FD0-8CDC-ED2AF63651F1}" srcOrd="3" destOrd="0" presId="urn:microsoft.com/office/officeart/2005/8/layout/process1"/>
    <dgm:cxn modelId="{C544D71B-BD3C-40FB-9308-22CFAA7C8599}" type="presParOf" srcId="{4DFB82B2-107D-4FD0-8CDC-ED2AF63651F1}" destId="{80B18612-E57F-4F91-9E23-9885C2C65726}" srcOrd="0" destOrd="0" presId="urn:microsoft.com/office/officeart/2005/8/layout/process1"/>
    <dgm:cxn modelId="{69694FDD-8C9A-408E-8DB7-B628DA07A2B4}" type="presParOf" srcId="{606F772A-BBB4-4276-86DD-355FCFBD54EB}" destId="{EB93A632-612C-411F-95A3-C58B2C5456D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BC2432-8BAF-41C2-B575-DD87D193324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D4A3AE5-ED6B-40F2-A54C-C08E7B384690}">
      <dgm:prSet phldrT="[Text]"/>
      <dgm:spPr>
        <a:xfrm>
          <a:off x="190544" y="1894416"/>
          <a:ext cx="1711813" cy="1500505"/>
        </a:xfrm>
      </dgm:spPr>
      <dgm:t>
        <a:bodyPr/>
        <a:lstStyle/>
        <a:p>
          <a:pPr>
            <a:buNone/>
          </a:pPr>
          <a:r>
            <a:rPr lang="en-US">
              <a:latin typeface="Arial"/>
              <a:ea typeface="+mn-ea"/>
              <a:cs typeface="+mn-cs"/>
            </a:rPr>
            <a:t>Year 1</a:t>
          </a:r>
        </a:p>
      </dgm:t>
    </dgm:pt>
    <dgm:pt modelId="{F0DC42A1-C6A9-48C9-91AE-D1B49816F1FC}" type="parTrans" cxnId="{CF1B2F6D-4F0D-407B-8AD3-86593CA72AA3}">
      <dgm:prSet/>
      <dgm:spPr/>
      <dgm:t>
        <a:bodyPr/>
        <a:lstStyle/>
        <a:p>
          <a:endParaRPr lang="en-US"/>
        </a:p>
      </dgm:t>
    </dgm:pt>
    <dgm:pt modelId="{2EB12181-0D52-413E-A20A-FB45F1F75CCC}" type="sibTrans" cxnId="{CF1B2F6D-4F0D-407B-8AD3-86593CA72AA3}">
      <dgm:prSet/>
      <dgm:spPr/>
      <dgm:t>
        <a:bodyPr/>
        <a:lstStyle/>
        <a:p>
          <a:endParaRPr lang="en-US"/>
        </a:p>
      </dgm:t>
    </dgm:pt>
    <dgm:pt modelId="{32527E92-E35E-408E-A601-8DC080C32858}">
      <dgm:prSet phldrT="[Text]"/>
      <dgm:spPr>
        <a:xfrm>
          <a:off x="2286138" y="1375860"/>
          <a:ext cx="1711813" cy="1500505"/>
        </a:xfrm>
      </dgm:spPr>
      <dgm:t>
        <a:bodyPr/>
        <a:lstStyle/>
        <a:p>
          <a:pPr>
            <a:buNone/>
          </a:pPr>
          <a:r>
            <a:rPr lang="en-US">
              <a:latin typeface="Arial"/>
              <a:ea typeface="+mn-ea"/>
              <a:cs typeface="+mn-cs"/>
            </a:rPr>
            <a:t>Year 2</a:t>
          </a:r>
        </a:p>
      </dgm:t>
    </dgm:pt>
    <dgm:pt modelId="{3EC490DF-1B6F-4D38-9653-D147033F3840}" type="parTrans" cxnId="{8549833A-1CAA-470A-B895-FF17F199DAD1}">
      <dgm:prSet/>
      <dgm:spPr/>
      <dgm:t>
        <a:bodyPr/>
        <a:lstStyle/>
        <a:p>
          <a:endParaRPr lang="en-US"/>
        </a:p>
      </dgm:t>
    </dgm:pt>
    <dgm:pt modelId="{49969EBF-666C-4DC3-B610-A6162ECB066A}" type="sibTrans" cxnId="{8549833A-1CAA-470A-B895-FF17F199DAD1}">
      <dgm:prSet/>
      <dgm:spPr/>
      <dgm:t>
        <a:bodyPr/>
        <a:lstStyle/>
        <a:p>
          <a:endParaRPr lang="en-US"/>
        </a:p>
      </dgm:t>
    </dgm:pt>
    <dgm:pt modelId="{0AF2EBF0-47CA-4A66-B1DE-9114C337B363}">
      <dgm:prSet phldrT="[Text]"/>
      <dgm:spPr>
        <a:xfrm>
          <a:off x="4381732" y="857303"/>
          <a:ext cx="1711813" cy="1500505"/>
        </a:xfrm>
      </dgm:spPr>
      <dgm:t>
        <a:bodyPr/>
        <a:lstStyle/>
        <a:p>
          <a:pPr>
            <a:buNone/>
          </a:pPr>
          <a:r>
            <a:rPr lang="en-US">
              <a:latin typeface="Arial"/>
              <a:ea typeface="+mn-ea"/>
              <a:cs typeface="+mn-cs"/>
            </a:rPr>
            <a:t>Year 3</a:t>
          </a:r>
        </a:p>
      </dgm:t>
    </dgm:pt>
    <dgm:pt modelId="{851C671E-4B9A-4B7D-8D16-B53997EA635E}" type="parTrans" cxnId="{E9174905-7F56-43C8-BD46-345ACFBC69D6}">
      <dgm:prSet/>
      <dgm:spPr/>
      <dgm:t>
        <a:bodyPr/>
        <a:lstStyle/>
        <a:p>
          <a:endParaRPr lang="en-US"/>
        </a:p>
      </dgm:t>
    </dgm:pt>
    <dgm:pt modelId="{F331EF09-8C0A-4A50-82EA-C327B76026BE}" type="sibTrans" cxnId="{E9174905-7F56-43C8-BD46-345ACFBC69D6}">
      <dgm:prSet/>
      <dgm:spPr/>
      <dgm:t>
        <a:bodyPr/>
        <a:lstStyle/>
        <a:p>
          <a:endParaRPr lang="en-US"/>
        </a:p>
      </dgm:t>
    </dgm:pt>
    <dgm:pt modelId="{96B26180-C1DE-4C2B-9D46-233E321D9B54}" type="pres">
      <dgm:prSet presAssocID="{40BC2432-8BAF-41C2-B575-DD87D1933248}" presName="hierChild1" presStyleCnt="0">
        <dgm:presLayoutVars>
          <dgm:chPref val="1"/>
          <dgm:dir/>
          <dgm:animOne val="branch"/>
          <dgm:animLvl val="lvl"/>
          <dgm:resizeHandles/>
        </dgm:presLayoutVars>
      </dgm:prSet>
      <dgm:spPr/>
    </dgm:pt>
    <dgm:pt modelId="{B092FF6C-D1D6-46C8-A171-BC77C1C07284}" type="pres">
      <dgm:prSet presAssocID="{DD4A3AE5-ED6B-40F2-A54C-C08E7B384690}" presName="hierRoot1" presStyleCnt="0"/>
      <dgm:spPr/>
    </dgm:pt>
    <dgm:pt modelId="{02019B50-859B-4502-9163-005D777EA636}" type="pres">
      <dgm:prSet presAssocID="{DD4A3AE5-ED6B-40F2-A54C-C08E7B384690}" presName="composite" presStyleCnt="0"/>
      <dgm:spPr/>
    </dgm:pt>
    <dgm:pt modelId="{99A6153F-BAD8-4BFB-99F6-A5C0BBCF99EE}" type="pres">
      <dgm:prSet presAssocID="{DD4A3AE5-ED6B-40F2-A54C-C08E7B384690}" presName="background" presStyleLbl="node0" presStyleIdx="0" presStyleCnt="3"/>
      <dgm:spPr/>
    </dgm:pt>
    <dgm:pt modelId="{198E619B-4498-4833-A905-8C877B24BB32}" type="pres">
      <dgm:prSet presAssocID="{DD4A3AE5-ED6B-40F2-A54C-C08E7B384690}" presName="text" presStyleLbl="fgAcc0" presStyleIdx="0" presStyleCnt="3">
        <dgm:presLayoutVars>
          <dgm:chPref val="3"/>
        </dgm:presLayoutVars>
      </dgm:prSet>
      <dgm:spPr/>
    </dgm:pt>
    <dgm:pt modelId="{0FC21A87-B8DE-4B5E-AB5B-F3EC944FD577}" type="pres">
      <dgm:prSet presAssocID="{DD4A3AE5-ED6B-40F2-A54C-C08E7B384690}" presName="hierChild2" presStyleCnt="0"/>
      <dgm:spPr/>
    </dgm:pt>
    <dgm:pt modelId="{DE5D418B-6264-4420-9B5A-CF3345C0D923}" type="pres">
      <dgm:prSet presAssocID="{32527E92-E35E-408E-A601-8DC080C32858}" presName="hierRoot1" presStyleCnt="0"/>
      <dgm:spPr/>
    </dgm:pt>
    <dgm:pt modelId="{1BA0FBA2-1985-405B-B0C6-9D60F7D6C1B8}" type="pres">
      <dgm:prSet presAssocID="{32527E92-E35E-408E-A601-8DC080C32858}" presName="composite" presStyleCnt="0"/>
      <dgm:spPr/>
    </dgm:pt>
    <dgm:pt modelId="{F831FBB9-5E94-4775-8B90-B4F1AF0D09B4}" type="pres">
      <dgm:prSet presAssocID="{32527E92-E35E-408E-A601-8DC080C32858}" presName="background" presStyleLbl="node0" presStyleIdx="1" presStyleCnt="3"/>
      <dgm:spPr/>
    </dgm:pt>
    <dgm:pt modelId="{AD64ED5F-CA6A-40B1-8ED3-4144C2DCDDAB}" type="pres">
      <dgm:prSet presAssocID="{32527E92-E35E-408E-A601-8DC080C32858}" presName="text" presStyleLbl="fgAcc0" presStyleIdx="1" presStyleCnt="3">
        <dgm:presLayoutVars>
          <dgm:chPref val="3"/>
        </dgm:presLayoutVars>
      </dgm:prSet>
      <dgm:spPr/>
    </dgm:pt>
    <dgm:pt modelId="{B28B4BC4-B688-4F63-A1E3-CFBBCA9BD2D6}" type="pres">
      <dgm:prSet presAssocID="{32527E92-E35E-408E-A601-8DC080C32858}" presName="hierChild2" presStyleCnt="0"/>
      <dgm:spPr/>
    </dgm:pt>
    <dgm:pt modelId="{82458B3E-F025-4C3F-A282-12558D329636}" type="pres">
      <dgm:prSet presAssocID="{0AF2EBF0-47CA-4A66-B1DE-9114C337B363}" presName="hierRoot1" presStyleCnt="0"/>
      <dgm:spPr/>
    </dgm:pt>
    <dgm:pt modelId="{A2DBD81C-E148-4707-82BC-5DF37DDB9C6F}" type="pres">
      <dgm:prSet presAssocID="{0AF2EBF0-47CA-4A66-B1DE-9114C337B363}" presName="composite" presStyleCnt="0"/>
      <dgm:spPr/>
    </dgm:pt>
    <dgm:pt modelId="{57553A14-0ED1-4153-8249-A30DE35CDF62}" type="pres">
      <dgm:prSet presAssocID="{0AF2EBF0-47CA-4A66-B1DE-9114C337B363}" presName="background" presStyleLbl="node0" presStyleIdx="2" presStyleCnt="3"/>
      <dgm:spPr/>
    </dgm:pt>
    <dgm:pt modelId="{29208624-6E3B-4C7F-845B-713F1E512203}" type="pres">
      <dgm:prSet presAssocID="{0AF2EBF0-47CA-4A66-B1DE-9114C337B363}" presName="text" presStyleLbl="fgAcc0" presStyleIdx="2" presStyleCnt="3">
        <dgm:presLayoutVars>
          <dgm:chPref val="3"/>
        </dgm:presLayoutVars>
      </dgm:prSet>
      <dgm:spPr/>
    </dgm:pt>
    <dgm:pt modelId="{56689358-8838-4197-BBCD-42AFC146F8BB}" type="pres">
      <dgm:prSet presAssocID="{0AF2EBF0-47CA-4A66-B1DE-9114C337B363}" presName="hierChild2" presStyleCnt="0"/>
      <dgm:spPr/>
    </dgm:pt>
  </dgm:ptLst>
  <dgm:cxnLst>
    <dgm:cxn modelId="{E9174905-7F56-43C8-BD46-345ACFBC69D6}" srcId="{40BC2432-8BAF-41C2-B575-DD87D1933248}" destId="{0AF2EBF0-47CA-4A66-B1DE-9114C337B363}" srcOrd="2" destOrd="0" parTransId="{851C671E-4B9A-4B7D-8D16-B53997EA635E}" sibTransId="{F331EF09-8C0A-4A50-82EA-C327B76026BE}"/>
    <dgm:cxn modelId="{8549833A-1CAA-470A-B895-FF17F199DAD1}" srcId="{40BC2432-8BAF-41C2-B575-DD87D1933248}" destId="{32527E92-E35E-408E-A601-8DC080C32858}" srcOrd="1" destOrd="0" parTransId="{3EC490DF-1B6F-4D38-9653-D147033F3840}" sibTransId="{49969EBF-666C-4DC3-B610-A6162ECB066A}"/>
    <dgm:cxn modelId="{CF1B2F6D-4F0D-407B-8AD3-86593CA72AA3}" srcId="{40BC2432-8BAF-41C2-B575-DD87D1933248}" destId="{DD4A3AE5-ED6B-40F2-A54C-C08E7B384690}" srcOrd="0" destOrd="0" parTransId="{F0DC42A1-C6A9-48C9-91AE-D1B49816F1FC}" sibTransId="{2EB12181-0D52-413E-A20A-FB45F1F75CCC}"/>
    <dgm:cxn modelId="{65391B6F-8E4C-49D1-A73A-F6E5801EA976}" type="presOf" srcId="{DD4A3AE5-ED6B-40F2-A54C-C08E7B384690}" destId="{198E619B-4498-4833-A905-8C877B24BB32}" srcOrd="0" destOrd="0" presId="urn:microsoft.com/office/officeart/2005/8/layout/hierarchy1"/>
    <dgm:cxn modelId="{B8671199-1BE2-4559-BA74-5035CB0DC7C4}" type="presOf" srcId="{0AF2EBF0-47CA-4A66-B1DE-9114C337B363}" destId="{29208624-6E3B-4C7F-845B-713F1E512203}" srcOrd="0" destOrd="0" presId="urn:microsoft.com/office/officeart/2005/8/layout/hierarchy1"/>
    <dgm:cxn modelId="{B419C799-244C-4486-B24E-73356736B47F}" type="presOf" srcId="{40BC2432-8BAF-41C2-B575-DD87D1933248}" destId="{96B26180-C1DE-4C2B-9D46-233E321D9B54}" srcOrd="0" destOrd="0" presId="urn:microsoft.com/office/officeart/2005/8/layout/hierarchy1"/>
    <dgm:cxn modelId="{902FEDD0-C7BE-4CFE-A077-8FE57837AB63}" type="presOf" srcId="{32527E92-E35E-408E-A601-8DC080C32858}" destId="{AD64ED5F-CA6A-40B1-8ED3-4144C2DCDDAB}" srcOrd="0" destOrd="0" presId="urn:microsoft.com/office/officeart/2005/8/layout/hierarchy1"/>
    <dgm:cxn modelId="{F280971B-0997-45FC-988C-92C7061886FF}" type="presParOf" srcId="{96B26180-C1DE-4C2B-9D46-233E321D9B54}" destId="{B092FF6C-D1D6-46C8-A171-BC77C1C07284}" srcOrd="0" destOrd="0" presId="urn:microsoft.com/office/officeart/2005/8/layout/hierarchy1"/>
    <dgm:cxn modelId="{0BA31BBE-9D71-41FE-8F28-30993178F727}" type="presParOf" srcId="{B092FF6C-D1D6-46C8-A171-BC77C1C07284}" destId="{02019B50-859B-4502-9163-005D777EA636}" srcOrd="0" destOrd="0" presId="urn:microsoft.com/office/officeart/2005/8/layout/hierarchy1"/>
    <dgm:cxn modelId="{27094C10-1082-422A-B20E-AFBAEA3B2C9F}" type="presParOf" srcId="{02019B50-859B-4502-9163-005D777EA636}" destId="{99A6153F-BAD8-4BFB-99F6-A5C0BBCF99EE}" srcOrd="0" destOrd="0" presId="urn:microsoft.com/office/officeart/2005/8/layout/hierarchy1"/>
    <dgm:cxn modelId="{C4E5AB0E-E2DD-40AC-9EFC-9686C896AADC}" type="presParOf" srcId="{02019B50-859B-4502-9163-005D777EA636}" destId="{198E619B-4498-4833-A905-8C877B24BB32}" srcOrd="1" destOrd="0" presId="urn:microsoft.com/office/officeart/2005/8/layout/hierarchy1"/>
    <dgm:cxn modelId="{CB99AE02-B1CB-4166-BADD-83453C8CC952}" type="presParOf" srcId="{B092FF6C-D1D6-46C8-A171-BC77C1C07284}" destId="{0FC21A87-B8DE-4B5E-AB5B-F3EC944FD577}" srcOrd="1" destOrd="0" presId="urn:microsoft.com/office/officeart/2005/8/layout/hierarchy1"/>
    <dgm:cxn modelId="{6D221F82-D4CE-43D0-88FB-3F64EC87DF33}" type="presParOf" srcId="{96B26180-C1DE-4C2B-9D46-233E321D9B54}" destId="{DE5D418B-6264-4420-9B5A-CF3345C0D923}" srcOrd="1" destOrd="0" presId="urn:microsoft.com/office/officeart/2005/8/layout/hierarchy1"/>
    <dgm:cxn modelId="{A7118831-8C88-46D5-B557-1C041F86E264}" type="presParOf" srcId="{DE5D418B-6264-4420-9B5A-CF3345C0D923}" destId="{1BA0FBA2-1985-405B-B0C6-9D60F7D6C1B8}" srcOrd="0" destOrd="0" presId="urn:microsoft.com/office/officeart/2005/8/layout/hierarchy1"/>
    <dgm:cxn modelId="{7CD1684E-AAD1-4F5C-B4DE-454A4B27C14E}" type="presParOf" srcId="{1BA0FBA2-1985-405B-B0C6-9D60F7D6C1B8}" destId="{F831FBB9-5E94-4775-8B90-B4F1AF0D09B4}" srcOrd="0" destOrd="0" presId="urn:microsoft.com/office/officeart/2005/8/layout/hierarchy1"/>
    <dgm:cxn modelId="{217D4001-0708-4D88-AAF0-F7DF3FC48101}" type="presParOf" srcId="{1BA0FBA2-1985-405B-B0C6-9D60F7D6C1B8}" destId="{AD64ED5F-CA6A-40B1-8ED3-4144C2DCDDAB}" srcOrd="1" destOrd="0" presId="urn:microsoft.com/office/officeart/2005/8/layout/hierarchy1"/>
    <dgm:cxn modelId="{CF94F22A-3BCD-4696-B9DE-9E6ED0F918D8}" type="presParOf" srcId="{DE5D418B-6264-4420-9B5A-CF3345C0D923}" destId="{B28B4BC4-B688-4F63-A1E3-CFBBCA9BD2D6}" srcOrd="1" destOrd="0" presId="urn:microsoft.com/office/officeart/2005/8/layout/hierarchy1"/>
    <dgm:cxn modelId="{5313638A-A215-4BF1-94BA-558A460821D0}" type="presParOf" srcId="{96B26180-C1DE-4C2B-9D46-233E321D9B54}" destId="{82458B3E-F025-4C3F-A282-12558D329636}" srcOrd="2" destOrd="0" presId="urn:microsoft.com/office/officeart/2005/8/layout/hierarchy1"/>
    <dgm:cxn modelId="{B96E5427-35EB-4C6B-A253-CC4D75BAE0D0}" type="presParOf" srcId="{82458B3E-F025-4C3F-A282-12558D329636}" destId="{A2DBD81C-E148-4707-82BC-5DF37DDB9C6F}" srcOrd="0" destOrd="0" presId="urn:microsoft.com/office/officeart/2005/8/layout/hierarchy1"/>
    <dgm:cxn modelId="{FBFEC1E5-39E6-43F9-A282-5B439A8DE7B7}" type="presParOf" srcId="{A2DBD81C-E148-4707-82BC-5DF37DDB9C6F}" destId="{57553A14-0ED1-4153-8249-A30DE35CDF62}" srcOrd="0" destOrd="0" presId="urn:microsoft.com/office/officeart/2005/8/layout/hierarchy1"/>
    <dgm:cxn modelId="{1CB0ECA2-0044-4F72-B8B4-6E14CDBB7732}" type="presParOf" srcId="{A2DBD81C-E148-4707-82BC-5DF37DDB9C6F}" destId="{29208624-6E3B-4C7F-845B-713F1E512203}" srcOrd="1" destOrd="0" presId="urn:microsoft.com/office/officeart/2005/8/layout/hierarchy1"/>
    <dgm:cxn modelId="{2D7956C5-F32F-427B-8192-86F7DD541787}" type="presParOf" srcId="{82458B3E-F025-4C3F-A282-12558D329636}" destId="{56689358-8838-4197-BBCD-42AFC146F8BB}"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0CA0C-1E0F-4F79-91F6-CCD1BA9D4434}">
      <dsp:nvSpPr>
        <dsp:cNvPr id="0" name=""/>
        <dsp:cNvSpPr/>
      </dsp:nvSpPr>
      <dsp:spPr>
        <a:xfrm>
          <a:off x="7631" y="41460"/>
          <a:ext cx="1579680" cy="787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Newborn</a:t>
          </a:r>
        </a:p>
      </dsp:txBody>
      <dsp:txXfrm>
        <a:off x="30695" y="64524"/>
        <a:ext cx="1533552" cy="741344"/>
      </dsp:txXfrm>
    </dsp:sp>
    <dsp:sp modelId="{52235F21-0A82-4638-91A1-CEDA7888290D}">
      <dsp:nvSpPr>
        <dsp:cNvPr id="0" name=""/>
        <dsp:cNvSpPr/>
      </dsp:nvSpPr>
      <dsp:spPr>
        <a:xfrm>
          <a:off x="1745279" y="239316"/>
          <a:ext cx="334892" cy="3917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745279" y="317668"/>
        <a:ext cx="234424" cy="235056"/>
      </dsp:txXfrm>
    </dsp:sp>
    <dsp:sp modelId="{754D6C45-6996-4140-A1B9-98C41CC7C9BF}">
      <dsp:nvSpPr>
        <dsp:cNvPr id="0" name=""/>
        <dsp:cNvSpPr/>
      </dsp:nvSpPr>
      <dsp:spPr>
        <a:xfrm>
          <a:off x="2219183" y="0"/>
          <a:ext cx="1579680" cy="8703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2 months</a:t>
          </a:r>
        </a:p>
      </dsp:txBody>
      <dsp:txXfrm>
        <a:off x="2244676" y="25493"/>
        <a:ext cx="1528694" cy="819407"/>
      </dsp:txXfrm>
    </dsp:sp>
    <dsp:sp modelId="{EE6F9FCB-431E-44AB-9ABC-57A65DF50914}">
      <dsp:nvSpPr>
        <dsp:cNvPr id="0" name=""/>
        <dsp:cNvSpPr/>
      </dsp:nvSpPr>
      <dsp:spPr>
        <a:xfrm>
          <a:off x="3956831" y="239316"/>
          <a:ext cx="334892" cy="3917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956831" y="317668"/>
        <a:ext cx="234424" cy="235056"/>
      </dsp:txXfrm>
    </dsp:sp>
    <dsp:sp modelId="{E02F34DA-C59F-4133-8D38-44D5AA105035}">
      <dsp:nvSpPr>
        <dsp:cNvPr id="0" name=""/>
        <dsp:cNvSpPr/>
      </dsp:nvSpPr>
      <dsp:spPr>
        <a:xfrm>
          <a:off x="4430736" y="41460"/>
          <a:ext cx="1579680" cy="787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4 months</a:t>
          </a:r>
        </a:p>
      </dsp:txBody>
      <dsp:txXfrm>
        <a:off x="4453800" y="64524"/>
        <a:ext cx="1533552" cy="741344"/>
      </dsp:txXfrm>
    </dsp:sp>
    <dsp:sp modelId="{69B8115D-02C0-4862-9958-28A7CC3CBFF7}">
      <dsp:nvSpPr>
        <dsp:cNvPr id="0" name=""/>
        <dsp:cNvSpPr/>
      </dsp:nvSpPr>
      <dsp:spPr>
        <a:xfrm>
          <a:off x="6168384" y="239316"/>
          <a:ext cx="334892" cy="3917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168384" y="317668"/>
        <a:ext cx="234424" cy="235056"/>
      </dsp:txXfrm>
    </dsp:sp>
    <dsp:sp modelId="{D0B9D821-D7E6-4149-A24C-1479A8A918FF}">
      <dsp:nvSpPr>
        <dsp:cNvPr id="0" name=""/>
        <dsp:cNvSpPr/>
      </dsp:nvSpPr>
      <dsp:spPr>
        <a:xfrm>
          <a:off x="6642288" y="41460"/>
          <a:ext cx="1579680" cy="787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6 months</a:t>
          </a:r>
        </a:p>
      </dsp:txBody>
      <dsp:txXfrm>
        <a:off x="6665352" y="64524"/>
        <a:ext cx="1533552" cy="7413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475BF-681E-4EF9-8E66-82CE7A74C656}">
      <dsp:nvSpPr>
        <dsp:cNvPr id="0" name=""/>
        <dsp:cNvSpPr/>
      </dsp:nvSpPr>
      <dsp:spPr>
        <a:xfrm>
          <a:off x="5357" y="0"/>
          <a:ext cx="1601390" cy="706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8 months</a:t>
          </a:r>
        </a:p>
      </dsp:txBody>
      <dsp:txXfrm>
        <a:off x="26056" y="20699"/>
        <a:ext cx="1559992" cy="665315"/>
      </dsp:txXfrm>
    </dsp:sp>
    <dsp:sp modelId="{4D62FDC9-B29E-42FE-B584-D1D6A3C8750F}">
      <dsp:nvSpPr>
        <dsp:cNvPr id="0" name=""/>
        <dsp:cNvSpPr/>
      </dsp:nvSpPr>
      <dsp:spPr>
        <a:xfrm>
          <a:off x="1766887" y="154784"/>
          <a:ext cx="339494" cy="3971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766887" y="234213"/>
        <a:ext cx="237646" cy="238286"/>
      </dsp:txXfrm>
    </dsp:sp>
    <dsp:sp modelId="{65AE55CB-89C4-4D5C-8081-8DAB312CB099}">
      <dsp:nvSpPr>
        <dsp:cNvPr id="0" name=""/>
        <dsp:cNvSpPr/>
      </dsp:nvSpPr>
      <dsp:spPr>
        <a:xfrm>
          <a:off x="2247304" y="0"/>
          <a:ext cx="1601390" cy="706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9-14 months</a:t>
          </a:r>
        </a:p>
      </dsp:txBody>
      <dsp:txXfrm>
        <a:off x="2268003" y="20699"/>
        <a:ext cx="1559992" cy="665315"/>
      </dsp:txXfrm>
    </dsp:sp>
    <dsp:sp modelId="{E4B00F5D-B6E4-47DB-B2D3-60E5AF86586E}">
      <dsp:nvSpPr>
        <dsp:cNvPr id="0" name=""/>
        <dsp:cNvSpPr/>
      </dsp:nvSpPr>
      <dsp:spPr>
        <a:xfrm>
          <a:off x="4008834" y="154784"/>
          <a:ext cx="339494" cy="3971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008834" y="234213"/>
        <a:ext cx="237646" cy="238286"/>
      </dsp:txXfrm>
    </dsp:sp>
    <dsp:sp modelId="{1947E24B-BAA0-4AD1-A8F8-F8EEDFB9ED3B}">
      <dsp:nvSpPr>
        <dsp:cNvPr id="0" name=""/>
        <dsp:cNvSpPr/>
      </dsp:nvSpPr>
      <dsp:spPr>
        <a:xfrm>
          <a:off x="4489251" y="0"/>
          <a:ext cx="1601390" cy="706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14-20 months</a:t>
          </a:r>
        </a:p>
      </dsp:txBody>
      <dsp:txXfrm>
        <a:off x="4509950" y="20699"/>
        <a:ext cx="1559992" cy="6653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3D55E-B802-4AE8-AC47-DC745AF8AF73}">
      <dsp:nvSpPr>
        <dsp:cNvPr id="0" name=""/>
        <dsp:cNvSpPr/>
      </dsp:nvSpPr>
      <dsp:spPr>
        <a:xfrm>
          <a:off x="1" y="42226"/>
          <a:ext cx="1794273" cy="1801497"/>
        </a:xfrm>
        <a:prstGeom prst="roundRect">
          <a:avLst>
            <a:gd name="adj" fmla="val 10000"/>
          </a:avLst>
        </a:prstGeom>
        <a:solidFill>
          <a:srgbClr val="78AAB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FY2020-2022 CCDF Plan</a:t>
          </a:r>
        </a:p>
      </dsp:txBody>
      <dsp:txXfrm>
        <a:off x="52553" y="94778"/>
        <a:ext cx="1689169" cy="1696393"/>
      </dsp:txXfrm>
    </dsp:sp>
    <dsp:sp modelId="{9BC3DE4B-434A-4216-AEDD-545E59E83F53}">
      <dsp:nvSpPr>
        <dsp:cNvPr id="0" name=""/>
        <dsp:cNvSpPr/>
      </dsp:nvSpPr>
      <dsp:spPr>
        <a:xfrm>
          <a:off x="1972414" y="724777"/>
          <a:ext cx="377655" cy="436395"/>
        </a:xfrm>
        <a:prstGeom prst="rightArrow">
          <a:avLst>
            <a:gd name="adj1" fmla="val 60000"/>
            <a:gd name="adj2" fmla="val 50000"/>
          </a:avLst>
        </a:prstGeom>
        <a:solidFill>
          <a:srgbClr val="78AAB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972414" y="812056"/>
        <a:ext cx="264359" cy="261837"/>
      </dsp:txXfrm>
    </dsp:sp>
    <dsp:sp modelId="{6B943613-7F81-4045-BF10-583AB32FBFCC}">
      <dsp:nvSpPr>
        <dsp:cNvPr id="0" name=""/>
        <dsp:cNvSpPr/>
      </dsp:nvSpPr>
      <dsp:spPr>
        <a:xfrm>
          <a:off x="2506832" y="0"/>
          <a:ext cx="1814826" cy="1885950"/>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Long-Term Goal</a:t>
          </a:r>
        </a:p>
      </dsp:txBody>
      <dsp:txXfrm>
        <a:off x="2559986" y="53154"/>
        <a:ext cx="1708518" cy="1779642"/>
      </dsp:txXfrm>
    </dsp:sp>
    <dsp:sp modelId="{4DFB82B2-107D-4FD0-8CDC-ED2AF63651F1}">
      <dsp:nvSpPr>
        <dsp:cNvPr id="0" name=""/>
        <dsp:cNvSpPr/>
      </dsp:nvSpPr>
      <dsp:spPr>
        <a:xfrm>
          <a:off x="4497624" y="724777"/>
          <a:ext cx="373048" cy="436395"/>
        </a:xfrm>
        <a:prstGeom prst="rightArrow">
          <a:avLst>
            <a:gd name="adj1" fmla="val 60000"/>
            <a:gd name="adj2" fmla="val 50000"/>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497624" y="812056"/>
        <a:ext cx="261134" cy="261837"/>
      </dsp:txXfrm>
    </dsp:sp>
    <dsp:sp modelId="{EB93A632-612C-411F-95A3-C58B2C5456DF}">
      <dsp:nvSpPr>
        <dsp:cNvPr id="0" name=""/>
        <dsp:cNvSpPr/>
      </dsp:nvSpPr>
      <dsp:spPr>
        <a:xfrm>
          <a:off x="5025522" y="0"/>
          <a:ext cx="1823782" cy="1885950"/>
        </a:xfrm>
        <a:prstGeom prst="roundRect">
          <a:avLst>
            <a:gd name="adj" fmla="val 100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Short-Term Objectives</a:t>
          </a:r>
        </a:p>
      </dsp:txBody>
      <dsp:txXfrm>
        <a:off x="5078939" y="53417"/>
        <a:ext cx="1716948" cy="17791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6153F-BAD8-4BFB-99F6-A5C0BBCF99EE}">
      <dsp:nvSpPr>
        <dsp:cNvPr id="0" name=""/>
        <dsp:cNvSpPr/>
      </dsp:nvSpPr>
      <dsp:spPr>
        <a:xfrm>
          <a:off x="0" y="1405945"/>
          <a:ext cx="2314575" cy="14697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8E619B-4498-4833-A905-8C877B24BB32}">
      <dsp:nvSpPr>
        <dsp:cNvPr id="0" name=""/>
        <dsp:cNvSpPr/>
      </dsp:nvSpPr>
      <dsp:spPr>
        <a:xfrm>
          <a:off x="257174" y="1650262"/>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a:latin typeface="Arial"/>
              <a:ea typeface="+mn-ea"/>
              <a:cs typeface="+mn-cs"/>
            </a:rPr>
            <a:t>Year 1</a:t>
          </a:r>
        </a:p>
      </dsp:txBody>
      <dsp:txXfrm>
        <a:off x="300222" y="1693310"/>
        <a:ext cx="2228479" cy="1383659"/>
      </dsp:txXfrm>
    </dsp:sp>
    <dsp:sp modelId="{F831FBB9-5E94-4775-8B90-B4F1AF0D09B4}">
      <dsp:nvSpPr>
        <dsp:cNvPr id="0" name=""/>
        <dsp:cNvSpPr/>
      </dsp:nvSpPr>
      <dsp:spPr>
        <a:xfrm>
          <a:off x="2828924" y="1405945"/>
          <a:ext cx="2314575" cy="14697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64ED5F-CA6A-40B1-8ED3-4144C2DCDDAB}">
      <dsp:nvSpPr>
        <dsp:cNvPr id="0" name=""/>
        <dsp:cNvSpPr/>
      </dsp:nvSpPr>
      <dsp:spPr>
        <a:xfrm>
          <a:off x="3086099" y="1650262"/>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a:latin typeface="Arial"/>
              <a:ea typeface="+mn-ea"/>
              <a:cs typeface="+mn-cs"/>
            </a:rPr>
            <a:t>Year 2</a:t>
          </a:r>
        </a:p>
      </dsp:txBody>
      <dsp:txXfrm>
        <a:off x="3129147" y="1693310"/>
        <a:ext cx="2228479" cy="1383659"/>
      </dsp:txXfrm>
    </dsp:sp>
    <dsp:sp modelId="{57553A14-0ED1-4153-8249-A30DE35CDF62}">
      <dsp:nvSpPr>
        <dsp:cNvPr id="0" name=""/>
        <dsp:cNvSpPr/>
      </dsp:nvSpPr>
      <dsp:spPr>
        <a:xfrm>
          <a:off x="5657850" y="1405945"/>
          <a:ext cx="2314575" cy="14697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208624-6E3B-4C7F-845B-713F1E512203}">
      <dsp:nvSpPr>
        <dsp:cNvPr id="0" name=""/>
        <dsp:cNvSpPr/>
      </dsp:nvSpPr>
      <dsp:spPr>
        <a:xfrm>
          <a:off x="5915024" y="1650262"/>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a:latin typeface="Arial"/>
              <a:ea typeface="+mn-ea"/>
              <a:cs typeface="+mn-cs"/>
            </a:rPr>
            <a:t>Year 3</a:t>
          </a:r>
        </a:p>
      </dsp:txBody>
      <dsp:txXfrm>
        <a:off x="5958072" y="1693310"/>
        <a:ext cx="2228479" cy="13836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4AF174-92A3-43EC-A40B-A21C00875040}" type="datetimeFigureOut">
              <a:rPr lang="en-US" smtClean="0"/>
              <a:t>11/10/2020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A89A27-3B70-4D0A-8AD3-0F7FBACC1FD7}" type="slidenum">
              <a:rPr lang="en-US" smtClean="0"/>
              <a:t>‹#›</a:t>
            </a:fld>
            <a:endParaRPr lang="en-US"/>
          </a:p>
        </p:txBody>
      </p:sp>
    </p:spTree>
    <p:extLst>
      <p:ext uri="{BB962C8B-B14F-4D97-AF65-F5344CB8AC3E}">
        <p14:creationId xmlns:p14="http://schemas.microsoft.com/office/powerpoint/2010/main" val="408021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3D73-999C-499B-BFF1-F222AF6C6C27}" type="datetimeFigureOut">
              <a:rPr lang="en-US" smtClean="0"/>
              <a:t>11/10/2020</a:t>
            </a:fld>
            <a:endParaRPr lang="en-US"/>
          </a:p>
        </p:txBody>
      </p:sp>
      <p:sp>
        <p:nvSpPr>
          <p:cNvPr id="4" name="Slide Image Placeholder 3"/>
          <p:cNvSpPr>
            <a:spLocks noGrp="1" noRot="1" noChangeAspect="1"/>
          </p:cNvSpPr>
          <p:nvPr>
            <p:ph type="sldImg" idx="2"/>
          </p:nvPr>
        </p:nvSpPr>
        <p:spPr>
          <a:xfrm>
            <a:off x="2126797" y="514361"/>
            <a:ext cx="2604407" cy="195330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2784021"/>
            <a:ext cx="5486400" cy="583746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BB3EDB-392D-4401-A1B0-7902CAD75D03}" type="slidenum">
              <a:rPr lang="en-US" smtClean="0"/>
              <a:t>‹#›</a:t>
            </a:fld>
            <a:endParaRPr lang="en-US"/>
          </a:p>
        </p:txBody>
      </p:sp>
    </p:spTree>
    <p:extLst>
      <p:ext uri="{BB962C8B-B14F-4D97-AF65-F5344CB8AC3E}">
        <p14:creationId xmlns:p14="http://schemas.microsoft.com/office/powerpoint/2010/main" val="1528792366"/>
      </p:ext>
    </p:extLst>
  </p:cSld>
  <p:clrMap bg1="lt1" tx1="dk1" bg2="lt2" tx2="dk2" accent1="accent1" accent2="accent2" accent3="accent3" accent4="accent4" accent5="accent5" accent6="accent6" hlink="hlink" folHlink="folHlink"/>
  <p:notesStyle>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a:cs typeface="Calibri"/>
              </a:rPr>
              <a:t>Melody</a:t>
            </a:r>
            <a:endParaRPr lang="en-US" b="1"/>
          </a:p>
          <a:p>
            <a:pPr algn="l"/>
            <a:endParaRPr lang="en-US" b="1"/>
          </a:p>
          <a:p>
            <a:pPr algn="l"/>
            <a:r>
              <a:rPr lang="en-US" sz="1200" b="1" kern="1200">
                <a:solidFill>
                  <a:schemeClr val="tx1"/>
                </a:solidFill>
                <a:effectLst/>
                <a:latin typeface="+mn-lt"/>
                <a:ea typeface="+mn-ea"/>
                <a:cs typeface="+mn-cs"/>
              </a:rPr>
              <a:t>Session Description</a:t>
            </a:r>
            <a:endParaRPr lang="en-U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rPr>
              <a:t>This session will highlight current research regarding infant and toddler language acquisition.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rPr>
              <a:t>Strategies and resources will be shared for expanding language revitalization in early childhood to include infants and toddlers.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rPr>
              <a:t>Peer to peer sharing between Tribes will be encouraged to support partnerships for connecting language revitalization across the age continuum.</a:t>
            </a:r>
            <a:endParaRPr lang="en-US" sz="1800">
              <a:effectLst/>
              <a:latin typeface="Times New Roman" panose="02020603050405020304" pitchFamily="18" charset="0"/>
              <a:ea typeface="Calibri" panose="020F0502020204030204" pitchFamily="34" charset="0"/>
            </a:endParaRPr>
          </a:p>
          <a:p>
            <a:pPr algn="l"/>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66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387350"/>
            <a:ext cx="1963738" cy="1473200"/>
          </a:xfrm>
        </p:spPr>
      </p:sp>
      <p:sp>
        <p:nvSpPr>
          <p:cNvPr id="3" name="Notes Placeholder 2"/>
          <p:cNvSpPr>
            <a:spLocks noGrp="1"/>
          </p:cNvSpPr>
          <p:nvPr>
            <p:ph type="body" idx="1"/>
          </p:nvPr>
        </p:nvSpPr>
        <p:spPr/>
        <p:txBody>
          <a:bodyPr/>
          <a:lstStyle/>
          <a:p>
            <a:pPr lvl="0" algn="l"/>
            <a:r>
              <a:rPr lang="en-US" b="1">
                <a:cs typeface="Calibri"/>
              </a:rPr>
              <a:t>Melody</a:t>
            </a:r>
            <a:endParaRPr lang="en-US" b="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150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Read slide.</a:t>
            </a:r>
          </a:p>
        </p:txBody>
      </p:sp>
      <p:sp>
        <p:nvSpPr>
          <p:cNvPr id="4" name="Slide Number Placeholder 3"/>
          <p:cNvSpPr>
            <a:spLocks noGrp="1"/>
          </p:cNvSpPr>
          <p:nvPr>
            <p:ph type="sldNum" sz="quarter" idx="5"/>
          </p:nvPr>
        </p:nvSpPr>
        <p:spPr/>
        <p:txBody>
          <a:bodyPr/>
          <a:lstStyle/>
          <a:p>
            <a:fld id="{3EBB3EDB-392D-4401-A1B0-7902CAD75D03}" type="slidenum">
              <a:rPr lang="en-US" smtClean="0"/>
              <a:t>11</a:t>
            </a:fld>
            <a:endParaRPr lang="en-US"/>
          </a:p>
        </p:txBody>
      </p:sp>
    </p:spTree>
    <p:extLst>
      <p:ext uri="{BB962C8B-B14F-4D97-AF65-F5344CB8AC3E}">
        <p14:creationId xmlns:p14="http://schemas.microsoft.com/office/powerpoint/2010/main" val="1588485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Read slide.</a:t>
            </a:r>
          </a:p>
          <a:p>
            <a:pPr algn="l"/>
            <a:endParaRPr lang="en-US" dirty="0">
              <a:cs typeface="Calibri"/>
            </a:endParaRPr>
          </a:p>
        </p:txBody>
      </p:sp>
      <p:sp>
        <p:nvSpPr>
          <p:cNvPr id="4" name="Slide Number Placeholder 3"/>
          <p:cNvSpPr>
            <a:spLocks noGrp="1"/>
          </p:cNvSpPr>
          <p:nvPr>
            <p:ph type="sldNum" sz="quarter" idx="5"/>
          </p:nvPr>
        </p:nvSpPr>
        <p:spPr/>
        <p:txBody>
          <a:bodyPr/>
          <a:lstStyle/>
          <a:p>
            <a:fld id="{3EBB3EDB-392D-4401-A1B0-7902CAD75D03}" type="slidenum">
              <a:rPr lang="en-US" smtClean="0"/>
              <a:t>12</a:t>
            </a:fld>
            <a:endParaRPr lang="en-US"/>
          </a:p>
        </p:txBody>
      </p:sp>
    </p:spTree>
    <p:extLst>
      <p:ext uri="{BB962C8B-B14F-4D97-AF65-F5344CB8AC3E}">
        <p14:creationId xmlns:p14="http://schemas.microsoft.com/office/powerpoint/2010/main" val="2231080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Read slide.</a:t>
            </a:r>
          </a:p>
        </p:txBody>
      </p:sp>
      <p:sp>
        <p:nvSpPr>
          <p:cNvPr id="4" name="Slide Number Placeholder 3"/>
          <p:cNvSpPr>
            <a:spLocks noGrp="1"/>
          </p:cNvSpPr>
          <p:nvPr>
            <p:ph type="sldNum" sz="quarter" idx="5"/>
          </p:nvPr>
        </p:nvSpPr>
        <p:spPr/>
        <p:txBody>
          <a:bodyPr/>
          <a:lstStyle/>
          <a:p>
            <a:fld id="{3EBB3EDB-392D-4401-A1B0-7902CAD75D03}" type="slidenum">
              <a:rPr lang="en-US" smtClean="0"/>
              <a:t>13</a:t>
            </a:fld>
            <a:endParaRPr lang="en-US"/>
          </a:p>
        </p:txBody>
      </p:sp>
    </p:spTree>
    <p:extLst>
      <p:ext uri="{BB962C8B-B14F-4D97-AF65-F5344CB8AC3E}">
        <p14:creationId xmlns:p14="http://schemas.microsoft.com/office/powerpoint/2010/main" val="399430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Read slide.</a:t>
            </a:r>
          </a:p>
        </p:txBody>
      </p:sp>
      <p:sp>
        <p:nvSpPr>
          <p:cNvPr id="4" name="Slide Number Placeholder 3"/>
          <p:cNvSpPr>
            <a:spLocks noGrp="1"/>
          </p:cNvSpPr>
          <p:nvPr>
            <p:ph type="sldNum" sz="quarter" idx="5"/>
          </p:nvPr>
        </p:nvSpPr>
        <p:spPr/>
        <p:txBody>
          <a:bodyPr/>
          <a:lstStyle/>
          <a:p>
            <a:fld id="{3EBB3EDB-392D-4401-A1B0-7902CAD75D03}" type="slidenum">
              <a:rPr lang="en-US" smtClean="0"/>
              <a:t>14</a:t>
            </a:fld>
            <a:endParaRPr lang="en-US"/>
          </a:p>
        </p:txBody>
      </p:sp>
    </p:spTree>
    <p:extLst>
      <p:ext uri="{BB962C8B-B14F-4D97-AF65-F5344CB8AC3E}">
        <p14:creationId xmlns:p14="http://schemas.microsoft.com/office/powerpoint/2010/main" val="101818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Read slide.</a:t>
            </a:r>
          </a:p>
          <a:p>
            <a:pPr algn="l"/>
            <a:endParaRPr lang="en-US" dirty="0"/>
          </a:p>
        </p:txBody>
      </p:sp>
      <p:sp>
        <p:nvSpPr>
          <p:cNvPr id="4" name="Slide Number Placeholder 3"/>
          <p:cNvSpPr>
            <a:spLocks noGrp="1"/>
          </p:cNvSpPr>
          <p:nvPr>
            <p:ph type="sldNum" sz="quarter" idx="5"/>
          </p:nvPr>
        </p:nvSpPr>
        <p:spPr/>
        <p:txBody>
          <a:bodyPr/>
          <a:lstStyle/>
          <a:p>
            <a:fld id="{3EBB3EDB-392D-4401-A1B0-7902CAD75D03}" type="slidenum">
              <a:rPr lang="en-US" smtClean="0"/>
              <a:t>15</a:t>
            </a:fld>
            <a:endParaRPr lang="en-US"/>
          </a:p>
        </p:txBody>
      </p:sp>
    </p:spTree>
    <p:extLst>
      <p:ext uri="{BB962C8B-B14F-4D97-AF65-F5344CB8AC3E}">
        <p14:creationId xmlns:p14="http://schemas.microsoft.com/office/powerpoint/2010/main" val="3303515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Read slide.</a:t>
            </a:r>
          </a:p>
          <a:p>
            <a:pPr algn="l"/>
            <a:endParaRPr lang="en-US" dirty="0"/>
          </a:p>
        </p:txBody>
      </p:sp>
      <p:sp>
        <p:nvSpPr>
          <p:cNvPr id="4" name="Slide Number Placeholder 3"/>
          <p:cNvSpPr>
            <a:spLocks noGrp="1"/>
          </p:cNvSpPr>
          <p:nvPr>
            <p:ph type="sldNum" sz="quarter" idx="5"/>
          </p:nvPr>
        </p:nvSpPr>
        <p:spPr/>
        <p:txBody>
          <a:bodyPr/>
          <a:lstStyle/>
          <a:p>
            <a:fld id="{3EBB3EDB-392D-4401-A1B0-7902CAD75D03}" type="slidenum">
              <a:rPr lang="en-US" smtClean="0"/>
              <a:t>16</a:t>
            </a:fld>
            <a:endParaRPr lang="en-US"/>
          </a:p>
        </p:txBody>
      </p:sp>
    </p:spTree>
    <p:extLst>
      <p:ext uri="{BB962C8B-B14F-4D97-AF65-F5344CB8AC3E}">
        <p14:creationId xmlns:p14="http://schemas.microsoft.com/office/powerpoint/2010/main" val="655420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Read slide.</a:t>
            </a:r>
          </a:p>
        </p:txBody>
      </p:sp>
      <p:sp>
        <p:nvSpPr>
          <p:cNvPr id="4" name="Slide Number Placeholder 3"/>
          <p:cNvSpPr>
            <a:spLocks noGrp="1"/>
          </p:cNvSpPr>
          <p:nvPr>
            <p:ph type="sldNum" sz="quarter" idx="5"/>
          </p:nvPr>
        </p:nvSpPr>
        <p:spPr/>
        <p:txBody>
          <a:bodyPr/>
          <a:lstStyle/>
          <a:p>
            <a:fld id="{3EBB3EDB-392D-4401-A1B0-7902CAD75D03}" type="slidenum">
              <a:rPr lang="en-US" smtClean="0"/>
              <a:t>17</a:t>
            </a:fld>
            <a:endParaRPr lang="en-US"/>
          </a:p>
        </p:txBody>
      </p:sp>
    </p:spTree>
    <p:extLst>
      <p:ext uri="{BB962C8B-B14F-4D97-AF65-F5344CB8AC3E}">
        <p14:creationId xmlns:p14="http://schemas.microsoft.com/office/powerpoint/2010/main" val="76728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There are a lot of takeaways from the findings from the AI/AN Head Start Family and Child Experiences Survey. Read slide.</a:t>
            </a:r>
          </a:p>
          <a:p>
            <a:pPr algn="l"/>
            <a:endParaRPr lang="en-US" dirty="0">
              <a:cs typeface="Calibri"/>
            </a:endParaRPr>
          </a:p>
          <a:p>
            <a:pPr algn="l"/>
            <a:endParaRPr lang="en-US" dirty="0">
              <a:cs typeface="Calibri"/>
            </a:endParaRPr>
          </a:p>
          <a:p>
            <a:pPr algn="l"/>
            <a:endParaRPr lang="en-US" dirty="0"/>
          </a:p>
        </p:txBody>
      </p:sp>
      <p:sp>
        <p:nvSpPr>
          <p:cNvPr id="4" name="Slide Number Placeholder 3"/>
          <p:cNvSpPr>
            <a:spLocks noGrp="1"/>
          </p:cNvSpPr>
          <p:nvPr>
            <p:ph type="sldNum" sz="quarter" idx="5"/>
          </p:nvPr>
        </p:nvSpPr>
        <p:spPr/>
        <p:txBody>
          <a:bodyPr/>
          <a:lstStyle/>
          <a:p>
            <a:fld id="{3EBB3EDB-392D-4401-A1B0-7902CAD75D03}" type="slidenum">
              <a:rPr lang="en-US" smtClean="0"/>
              <a:t>18</a:t>
            </a:fld>
            <a:endParaRPr lang="en-US"/>
          </a:p>
        </p:txBody>
      </p:sp>
    </p:spTree>
    <p:extLst>
      <p:ext uri="{BB962C8B-B14F-4D97-AF65-F5344CB8AC3E}">
        <p14:creationId xmlns:p14="http://schemas.microsoft.com/office/powerpoint/2010/main" val="2190605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Here is a resource with some ideas on how you can expand your language revitalization efforts to include multiple generations across multiple age groups. Read slide.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042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t>Melody</a:t>
            </a:r>
          </a:p>
          <a:p>
            <a:pPr algn="l"/>
            <a:r>
              <a:rPr lang="en-US" dirty="0"/>
              <a:t>Here are our presenters for today. (presenters introduce themselves)</a:t>
            </a:r>
          </a:p>
        </p:txBody>
      </p:sp>
      <p:sp>
        <p:nvSpPr>
          <p:cNvPr id="4" name="Slide Number Placeholder 3"/>
          <p:cNvSpPr>
            <a:spLocks noGrp="1"/>
          </p:cNvSpPr>
          <p:nvPr>
            <p:ph type="sldNum" sz="quarter" idx="5"/>
          </p:nvPr>
        </p:nvSpPr>
        <p:spPr/>
        <p:txBody>
          <a:bodyPr/>
          <a:lstStyle/>
          <a:p>
            <a:fld id="{7C0DA765-9D08-4422-AA63-BC6BB502845B}" type="slidenum">
              <a:rPr lang="en-US" smtClean="0"/>
              <a:t>2</a:t>
            </a:fld>
            <a:endParaRPr lang="en-US"/>
          </a:p>
        </p:txBody>
      </p:sp>
    </p:spTree>
    <p:extLst>
      <p:ext uri="{BB962C8B-B14F-4D97-AF65-F5344CB8AC3E}">
        <p14:creationId xmlns:p14="http://schemas.microsoft.com/office/powerpoint/2010/main" val="1158101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Read slide.</a:t>
            </a:r>
          </a:p>
          <a:p>
            <a:pPr algn="l"/>
            <a:endParaRPr lang="en-US" dirty="0"/>
          </a:p>
        </p:txBody>
      </p:sp>
      <p:sp>
        <p:nvSpPr>
          <p:cNvPr id="4" name="Slide Number Placeholder 3"/>
          <p:cNvSpPr>
            <a:spLocks noGrp="1"/>
          </p:cNvSpPr>
          <p:nvPr>
            <p:ph type="sldNum" sz="quarter" idx="5"/>
          </p:nvPr>
        </p:nvSpPr>
        <p:spPr/>
        <p:txBody>
          <a:bodyPr/>
          <a:lstStyle/>
          <a:p>
            <a:fld id="{3EBB3EDB-392D-4401-A1B0-7902CAD75D03}" type="slidenum">
              <a:rPr lang="en-US" smtClean="0"/>
              <a:t>20</a:t>
            </a:fld>
            <a:endParaRPr lang="en-US"/>
          </a:p>
        </p:txBody>
      </p:sp>
    </p:spTree>
    <p:extLst>
      <p:ext uri="{BB962C8B-B14F-4D97-AF65-F5344CB8AC3E}">
        <p14:creationId xmlns:p14="http://schemas.microsoft.com/office/powerpoint/2010/main" val="452032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Read slide.</a:t>
            </a:r>
          </a:p>
          <a:p>
            <a:endParaRPr lang="en-US" dirty="0"/>
          </a:p>
        </p:txBody>
      </p:sp>
      <p:sp>
        <p:nvSpPr>
          <p:cNvPr id="4" name="Slide Number Placeholder 3"/>
          <p:cNvSpPr>
            <a:spLocks noGrp="1"/>
          </p:cNvSpPr>
          <p:nvPr>
            <p:ph type="sldNum" sz="quarter" idx="5"/>
          </p:nvPr>
        </p:nvSpPr>
        <p:spPr/>
        <p:txBody>
          <a:bodyPr/>
          <a:lstStyle/>
          <a:p>
            <a:fld id="{3EBB3EDB-392D-4401-A1B0-7902CAD75D03}" type="slidenum">
              <a:rPr lang="en-US" smtClean="0"/>
              <a:t>21</a:t>
            </a:fld>
            <a:endParaRPr lang="en-US"/>
          </a:p>
        </p:txBody>
      </p:sp>
    </p:spTree>
    <p:extLst>
      <p:ext uri="{BB962C8B-B14F-4D97-AF65-F5344CB8AC3E}">
        <p14:creationId xmlns:p14="http://schemas.microsoft.com/office/powerpoint/2010/main" val="680017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Here is another resource to consider with some ideas for planning language revitalization events in your community or program. Read slide.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230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Read slide.</a:t>
            </a:r>
          </a:p>
          <a:p>
            <a:pPr algn="l"/>
            <a:endParaRPr lang="en-US" dirty="0">
              <a:cs typeface="Calibri"/>
            </a:endParaRPr>
          </a:p>
          <a:p>
            <a:pPr algn="l"/>
            <a:r>
              <a:rPr lang="en-US" dirty="0">
                <a:cs typeface="Calibri"/>
              </a:rPr>
              <a:t>Focus on using immersion methods throughout the day, whether in the program or at home. We can also emphasize two Tribal Nations that have worked hard to deliver language immersion as a strategy specifically with their home providers, namely Northern Cheyenne CCDF and Zuni CCDF, who have both implemented quality initiatives that involve language immersion in the home. </a:t>
            </a:r>
          </a:p>
          <a:p>
            <a:pPr algn="l"/>
            <a:endParaRPr lang="en-US" dirty="0"/>
          </a:p>
        </p:txBody>
      </p:sp>
      <p:sp>
        <p:nvSpPr>
          <p:cNvPr id="4" name="Slide Number Placeholder 3"/>
          <p:cNvSpPr>
            <a:spLocks noGrp="1"/>
          </p:cNvSpPr>
          <p:nvPr>
            <p:ph type="sldNum" sz="quarter" idx="5"/>
          </p:nvPr>
        </p:nvSpPr>
        <p:spPr/>
        <p:txBody>
          <a:bodyPr/>
          <a:lstStyle/>
          <a:p>
            <a:fld id="{3EBB3EDB-392D-4401-A1B0-7902CAD75D03}" type="slidenum">
              <a:rPr lang="en-US" smtClean="0"/>
              <a:t>23</a:t>
            </a:fld>
            <a:endParaRPr lang="en-US"/>
          </a:p>
        </p:txBody>
      </p:sp>
    </p:spTree>
    <p:extLst>
      <p:ext uri="{BB962C8B-B14F-4D97-AF65-F5344CB8AC3E}">
        <p14:creationId xmlns:p14="http://schemas.microsoft.com/office/powerpoint/2010/main" val="1694863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Melody</a:t>
            </a:r>
          </a:p>
          <a:p>
            <a:pPr algn="l"/>
            <a:endParaRPr lang="en-US" dirty="0">
              <a:cs typeface="Calibri"/>
            </a:endParaRPr>
          </a:p>
          <a:p>
            <a:pPr algn="l"/>
            <a:r>
              <a:rPr lang="en-US" dirty="0">
                <a:cs typeface="Calibri"/>
              </a:rPr>
              <a:t>While many programs are having to be flexible with their activities, here are some ideas to consider. Read slide.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460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085850" y="392113"/>
            <a:ext cx="1836738" cy="1377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xfrm>
            <a:off x="329883" y="2110740"/>
            <a:ext cx="8481487" cy="454792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7937" algn="l" eaLnBrk="1" hangingPunct="1">
              <a:lnSpc>
                <a:spcPct val="107000"/>
              </a:lnSpc>
              <a:spcBef>
                <a:spcPct val="0"/>
              </a:spcBef>
              <a:spcAft>
                <a:spcPts val="813"/>
              </a:spcAft>
              <a:buFont typeface="Courier New" panose="02070309020205020404" pitchFamily="49" charset="0"/>
              <a:buNone/>
              <a:defRPr/>
            </a:pPr>
            <a:r>
              <a:rPr lang="en-US" altLang="en-US" b="1" dirty="0">
                <a:ea typeface="Calibri" panose="020F0502020204030204" pitchFamily="34" charset="0"/>
                <a:cs typeface="Times New Roman" panose="02020603050405020304" pitchFamily="18" charset="0"/>
              </a:rPr>
              <a:t>Char</a:t>
            </a:r>
          </a:p>
          <a:p>
            <a:pPr marL="7937" algn="l" eaLnBrk="1" hangingPunct="1">
              <a:lnSpc>
                <a:spcPct val="107000"/>
              </a:lnSpc>
              <a:spcBef>
                <a:spcPct val="0"/>
              </a:spcBef>
              <a:spcAft>
                <a:spcPts val="813"/>
              </a:spcAft>
              <a:buFont typeface="Courier New" panose="02070309020205020404" pitchFamily="49" charset="0"/>
              <a:buNone/>
              <a:defRPr/>
            </a:pPr>
            <a:endParaRPr lang="en-US" altLang="en-US" dirty="0">
              <a:ea typeface="Calibri" panose="020F0502020204030204" pitchFamily="34" charset="0"/>
              <a:cs typeface="Times New Roman" panose="02020603050405020304" pitchFamily="18" charset="0"/>
            </a:endParaRPr>
          </a:p>
          <a:p>
            <a:pPr marL="7937" algn="l" eaLnBrk="1" hangingPunct="1">
              <a:lnSpc>
                <a:spcPct val="107000"/>
              </a:lnSpc>
              <a:spcBef>
                <a:spcPct val="0"/>
              </a:spcBef>
              <a:spcAft>
                <a:spcPts val="813"/>
              </a:spcAft>
              <a:buFont typeface="Courier New" panose="02070309020205020404" pitchFamily="49" charset="0"/>
              <a:buNone/>
              <a:defRPr/>
            </a:pPr>
            <a:r>
              <a:rPr lang="en-US" altLang="en-US" dirty="0">
                <a:ea typeface="Calibri" panose="020F0502020204030204" pitchFamily="34" charset="0"/>
                <a:cs typeface="Times New Roman" panose="02020603050405020304" pitchFamily="18" charset="0"/>
              </a:rPr>
              <a:t>Child Care and Development Fund (CCDF) as a Strategy</a:t>
            </a:r>
          </a:p>
          <a:p>
            <a:pPr marL="7937" algn="l" eaLnBrk="1" hangingPunct="1">
              <a:lnSpc>
                <a:spcPct val="107000"/>
              </a:lnSpc>
              <a:spcBef>
                <a:spcPct val="0"/>
              </a:spcBef>
              <a:spcAft>
                <a:spcPts val="813"/>
              </a:spcAft>
              <a:buFont typeface="Courier New" panose="02070309020205020404" pitchFamily="49" charset="0"/>
              <a:buNone/>
              <a:defRPr/>
            </a:pPr>
            <a:endParaRPr lang="en-US" altLang="en-US" dirty="0">
              <a:ea typeface="Calibri" panose="020F0502020204030204" pitchFamily="34" charset="0"/>
              <a:cs typeface="Times New Roman" panose="02020603050405020304" pitchFamily="18" charset="0"/>
            </a:endParaRPr>
          </a:p>
          <a:p>
            <a:pPr marL="7937" algn="l" eaLnBrk="1" hangingPunct="1">
              <a:lnSpc>
                <a:spcPct val="107000"/>
              </a:lnSpc>
              <a:spcBef>
                <a:spcPct val="0"/>
              </a:spcBef>
              <a:spcAft>
                <a:spcPts val="813"/>
              </a:spcAft>
              <a:buFont typeface="Courier New" panose="02070309020205020404" pitchFamily="49" charset="0"/>
              <a:buNone/>
              <a:defRPr/>
            </a:pPr>
            <a:r>
              <a:rPr lang="en-US" altLang="en-US" dirty="0">
                <a:ea typeface="Calibri" panose="020F0502020204030204" pitchFamily="34" charset="0"/>
                <a:cs typeface="Times New Roman" panose="02020603050405020304" pitchFamily="18" charset="0"/>
              </a:rPr>
              <a:t>All Tribal grantees are required to spend a percentage of their total CCDF expenditures on “activities designed to improve the quality of child care services and increase parental options for, and access to high-quality child care.” </a:t>
            </a:r>
          </a:p>
          <a:p>
            <a:pPr marL="7937" algn="l" eaLnBrk="1" hangingPunct="1">
              <a:lnSpc>
                <a:spcPct val="107000"/>
              </a:lnSpc>
              <a:spcBef>
                <a:spcPct val="0"/>
              </a:spcBef>
              <a:spcAft>
                <a:spcPts val="813"/>
              </a:spcAft>
              <a:buFont typeface="Courier New" panose="02070309020205020404" pitchFamily="49" charset="0"/>
              <a:buNone/>
              <a:defRPr/>
            </a:pPr>
            <a:endParaRPr lang="en-US" altLang="en-US" dirty="0">
              <a:ea typeface="Calibri" panose="020F0502020204030204" pitchFamily="34" charset="0"/>
              <a:cs typeface="Times New Roman" panose="02020603050405020304" pitchFamily="18" charset="0"/>
            </a:endParaRPr>
          </a:p>
          <a:p>
            <a:pPr marL="7937" algn="l" eaLnBrk="1" hangingPunct="1">
              <a:lnSpc>
                <a:spcPct val="107000"/>
              </a:lnSpc>
              <a:spcBef>
                <a:spcPct val="0"/>
              </a:spcBef>
              <a:spcAft>
                <a:spcPts val="813"/>
              </a:spcAft>
              <a:buFont typeface="Courier New" panose="02070309020205020404" pitchFamily="49" charset="0"/>
              <a:buNone/>
              <a:defRPr/>
            </a:pPr>
            <a:r>
              <a:rPr lang="en-US" altLang="en-US" dirty="0">
                <a:ea typeface="Calibri" panose="020F0502020204030204" pitchFamily="34" charset="0"/>
                <a:cs typeface="Times New Roman" panose="02020603050405020304" pitchFamily="18" charset="0"/>
              </a:rPr>
              <a:t>Language Revitalization efforts would be considered as a way to improve the quality of child care services for children up to age 13.</a:t>
            </a:r>
          </a:p>
          <a:p>
            <a:pPr marL="7937" algn="l" eaLnBrk="1" hangingPunct="1">
              <a:lnSpc>
                <a:spcPct val="107000"/>
              </a:lnSpc>
              <a:spcBef>
                <a:spcPct val="0"/>
              </a:spcBef>
              <a:spcAft>
                <a:spcPts val="813"/>
              </a:spcAft>
              <a:buFont typeface="Courier New" panose="02070309020205020404" pitchFamily="49" charset="0"/>
              <a:buNone/>
              <a:defRPr/>
            </a:pPr>
            <a:endParaRPr lang="en-US" altLang="en-US" dirty="0">
              <a:ea typeface="Calibri" panose="020F0502020204030204" pitchFamily="34" charset="0"/>
              <a:cs typeface="Times New Roman" panose="02020603050405020304" pitchFamily="18" charset="0"/>
            </a:endParaRPr>
          </a:p>
          <a:p>
            <a:pPr marL="7937" algn="l" eaLnBrk="1" hangingPunct="1">
              <a:lnSpc>
                <a:spcPct val="107000"/>
              </a:lnSpc>
              <a:spcBef>
                <a:spcPct val="0"/>
              </a:spcBef>
              <a:spcAft>
                <a:spcPts val="813"/>
              </a:spcAft>
              <a:buFont typeface="Courier New" panose="02070309020205020404" pitchFamily="49" charset="0"/>
              <a:buNone/>
              <a:defRPr/>
            </a:pPr>
            <a:r>
              <a:rPr lang="en-US" altLang="en-US" dirty="0">
                <a:ea typeface="Calibri" panose="020F0502020204030204" pitchFamily="34" charset="0"/>
                <a:cs typeface="Times New Roman" panose="02020603050405020304" pitchFamily="18" charset="0"/>
              </a:rPr>
              <a:t>Tribes who have a Child Care and Development Fund (CCDF) program may partner with the CCDF Tribal Lead Agency to utilize quality funds to implement a language revitalization effort. </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4F506A0-6164-4CE1-9C80-EA9B57A2EC7D}" type="slidenum">
              <a:rPr lang="en-US" altLang="en-US" smtClean="0">
                <a:solidFill>
                  <a:srgbClr val="000000"/>
                </a:solidFill>
                <a:latin typeface="Calibri" panose="020F0502020204030204" pitchFamily="34" charset="0"/>
              </a:rPr>
              <a:pPr fontAlgn="base">
                <a:spcBef>
                  <a:spcPct val="0"/>
                </a:spcBef>
                <a:spcAft>
                  <a:spcPct val="0"/>
                </a:spcAft>
              </a:pPr>
              <a:t>25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779930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a:r>
              <a:rPr lang="en-US" b="1" dirty="0"/>
              <a:t>Char</a:t>
            </a:r>
          </a:p>
          <a:p>
            <a:pPr algn="l"/>
            <a:endParaRPr lang="en-US" dirty="0"/>
          </a:p>
          <a:p>
            <a:pPr algn="l"/>
            <a:r>
              <a:rPr lang="en-US" dirty="0"/>
              <a:t>To begin this effort or initiative, the first step would be to revisit the Tribe’s FY2020-2022 Tribal CCDF Plan to identify the quality activities the Tribal Lead Agency has chosen to implement.  Some possible activities within the plan that could support a language revitalization effort are; training and professional development to ensure staff and providers are trained to implement language into the program, improving early learning and developmental guidelines to include cultural language milestones for children, improving the supply and quality of child care services for infants and toddlers, and the “other” category around culturally relevant activities.  Just a quick reminder, if an activity is not included in the plan, the Tribal Lead Agency may amend their plan to include it within 60 days of the change.</a:t>
            </a:r>
          </a:p>
          <a:p>
            <a:pPr algn="l"/>
            <a:endParaRPr lang="en-US" dirty="0"/>
          </a:p>
          <a:p>
            <a:pPr algn="l"/>
            <a:r>
              <a:rPr lang="en-US" dirty="0"/>
              <a:t>The second step in the implementation process is to develop some long-term goals, what level of quality in child care settings do you wish to see once the initiative is complete?  For example, a long term goal could be that infants and toddlers attending your Tribally Operated Center and Early Head Start program will be exposed to your Tribal language throughout the hours of care.</a:t>
            </a:r>
          </a:p>
          <a:p>
            <a:pPr algn="l"/>
            <a:endParaRPr lang="en-US" dirty="0"/>
          </a:p>
          <a:p>
            <a:pPr algn="l"/>
            <a:r>
              <a:rPr lang="en-US" dirty="0"/>
              <a:t>The third box, short-term objectives represent the small steps you will take to reach your long-term goal.  Using the long term goal in the example just mentioned, some short term objectives may be:</a:t>
            </a:r>
          </a:p>
          <a:p>
            <a:pPr marL="171450" indent="-171450" algn="l">
              <a:buFont typeface="Arial" panose="020B0604020202020204" pitchFamily="34" charset="0"/>
              <a:buChar char="•"/>
            </a:pPr>
            <a:r>
              <a:rPr lang="en-US" dirty="0"/>
              <a:t>Identify fluent language speakers in your community</a:t>
            </a:r>
          </a:p>
          <a:p>
            <a:pPr marL="171450" indent="-171450" algn="l">
              <a:buFont typeface="Arial" panose="020B0604020202020204" pitchFamily="34" charset="0"/>
              <a:buChar char="•"/>
            </a:pPr>
            <a:r>
              <a:rPr lang="en-US" dirty="0"/>
              <a:t>Identify language speakers who currently work at the Tribally operated center or EHS program</a:t>
            </a:r>
          </a:p>
          <a:p>
            <a:pPr marL="171450" indent="-171450" algn="l">
              <a:buFont typeface="Arial" panose="020B0604020202020204" pitchFamily="34" charset="0"/>
              <a:buChar char="•"/>
            </a:pPr>
            <a:r>
              <a:rPr lang="en-US" dirty="0"/>
              <a:t>Develop training opportunities for your infant and toddler teachers</a:t>
            </a:r>
          </a:p>
          <a:p>
            <a:pPr marL="171450" indent="-171450" algn="l">
              <a:buFont typeface="Arial" panose="020B0604020202020204" pitchFamily="34" charset="0"/>
              <a:buChar char="•"/>
            </a:pPr>
            <a:r>
              <a:rPr lang="en-US" dirty="0"/>
              <a:t>Develop a coaching/mentoring program to support the teachers</a:t>
            </a:r>
          </a:p>
          <a:p>
            <a:pPr marL="171450" indent="-171450" algn="l">
              <a:buFont typeface="Arial" panose="020B0604020202020204" pitchFamily="34" charset="0"/>
              <a:buChar char="•"/>
            </a:pPr>
            <a:r>
              <a:rPr lang="en-US" dirty="0"/>
              <a:t>Etc.</a:t>
            </a:r>
          </a:p>
          <a:p>
            <a:pPr algn="l"/>
            <a:endParaRPr lang="en-US" dirty="0"/>
          </a:p>
          <a:p>
            <a:pPr algn="l"/>
            <a:r>
              <a:rPr lang="en-US" dirty="0"/>
              <a:t>Let’s go to the next slide and think about a timeline for such activities.</a:t>
            </a:r>
          </a:p>
        </p:txBody>
      </p:sp>
      <p:sp>
        <p:nvSpPr>
          <p:cNvPr id="4" name="Slide Number Placeholder 3"/>
          <p:cNvSpPr>
            <a:spLocks noGrp="1"/>
          </p:cNvSpPr>
          <p:nvPr>
            <p:ph type="sldNum" sz="quarter" idx="5"/>
          </p:nvPr>
        </p:nvSpPr>
        <p:spPr/>
        <p:txBody>
          <a:bodyPr/>
          <a:lstStyle/>
          <a:p>
            <a:fld id="{00F10781-E119-4C9B-85E3-C9E7E1D5D613}" type="slidenum">
              <a:rPr lang="en-US" smtClean="0"/>
              <a:t>26</a:t>
            </a:fld>
            <a:endParaRPr lang="en-US"/>
          </a:p>
        </p:txBody>
      </p:sp>
    </p:spTree>
    <p:extLst>
      <p:ext uri="{BB962C8B-B14F-4D97-AF65-F5344CB8AC3E}">
        <p14:creationId xmlns:p14="http://schemas.microsoft.com/office/powerpoint/2010/main" val="962504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sz="1200" b="1" kern="1200" dirty="0">
                <a:solidFill>
                  <a:schemeClr val="tx1"/>
                </a:solidFill>
                <a:effectLst/>
                <a:latin typeface="+mn-lt"/>
                <a:ea typeface="+mn-ea"/>
                <a:cs typeface="+mn-cs"/>
              </a:rPr>
              <a:t>Char</a:t>
            </a:r>
          </a:p>
          <a:p>
            <a:pPr marL="0" lvl="0" indent="0" algn="l">
              <a:buFont typeface="Arial" panose="020B0604020202020204" pitchFamily="34" charset="0"/>
              <a:buNone/>
            </a:pPr>
            <a:endParaRPr lang="en-US" sz="1200" kern="1200" dirty="0">
              <a:solidFill>
                <a:schemeClr val="tx1"/>
              </a:solidFill>
              <a:effectLst/>
              <a:latin typeface="+mn-lt"/>
              <a:ea typeface="+mn-ea"/>
              <a:cs typeface="+mn-cs"/>
            </a:endParaRPr>
          </a:p>
          <a:p>
            <a:pPr marL="0" lvl="0" indent="0" algn="l">
              <a:buFont typeface="Arial" panose="020B0604020202020204" pitchFamily="34" charset="0"/>
              <a:buNone/>
            </a:pPr>
            <a:r>
              <a:rPr lang="en-US" sz="1200" kern="1200" dirty="0">
                <a:solidFill>
                  <a:schemeClr val="tx1"/>
                </a:solidFill>
                <a:effectLst/>
                <a:latin typeface="+mn-lt"/>
                <a:ea typeface="+mn-ea"/>
                <a:cs typeface="+mn-cs"/>
              </a:rPr>
              <a:t>As you heard in the last slide, there are many steps in developing a language revitalization effort and may take many years to fully implement.  For example, year one could consist of planning, meeting with parents of children receiving CCDF funds or parents of children in early care and education programs in the community, elders in the community, child care providers, K-12 school personnel, and Tribal leadership to develop  your long-term goal and some short-term objectives.  In year 2, you could implement your short term objectives and finally in year 3, evaluate the outcome of your objectives, and develop new short-term objectives based on  your findings.</a:t>
            </a:r>
          </a:p>
          <a:p>
            <a:pPr marL="0" lvl="0" indent="0" algn="l">
              <a:buFont typeface="Arial" panose="020B0604020202020204" pitchFamily="34" charset="0"/>
              <a:buNone/>
            </a:pPr>
            <a:endParaRPr lang="en-US" sz="1200" kern="1200" dirty="0">
              <a:solidFill>
                <a:schemeClr val="tx1"/>
              </a:solidFill>
              <a:effectLst/>
              <a:latin typeface="+mn-lt"/>
              <a:ea typeface="+mn-ea"/>
              <a:cs typeface="+mn-cs"/>
            </a:endParaRPr>
          </a:p>
          <a:p>
            <a:pPr marL="0" lvl="0" indent="0" algn="l">
              <a:buFont typeface="Arial" panose="020B0604020202020204" pitchFamily="34" charset="0"/>
              <a:buNone/>
            </a:pPr>
            <a:r>
              <a:rPr lang="en-US" sz="1200" kern="1200" dirty="0">
                <a:solidFill>
                  <a:schemeClr val="tx1"/>
                </a:solidFill>
                <a:effectLst/>
                <a:latin typeface="+mn-lt"/>
                <a:ea typeface="+mn-ea"/>
                <a:cs typeface="+mn-cs"/>
              </a:rPr>
              <a:t>The beauty of the process is that it can start small and grow over time, or it could enhance something that you have already begun. </a:t>
            </a:r>
          </a:p>
          <a:p>
            <a:pPr marL="0" lvl="0" indent="0" algn="l">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F10781-E119-4C9B-85E3-C9E7E1D5D613}" type="slidenum">
              <a:rPr lang="en-US" smtClean="0"/>
              <a:t>27</a:t>
            </a:fld>
            <a:endParaRPr lang="en-US"/>
          </a:p>
        </p:txBody>
      </p:sp>
    </p:spTree>
    <p:extLst>
      <p:ext uri="{BB962C8B-B14F-4D97-AF65-F5344CB8AC3E}">
        <p14:creationId xmlns:p14="http://schemas.microsoft.com/office/powerpoint/2010/main" val="1203605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387350"/>
            <a:ext cx="1963738" cy="1473200"/>
          </a:xfrm>
        </p:spPr>
      </p:sp>
      <p:sp>
        <p:nvSpPr>
          <p:cNvPr id="3" name="Notes Placeholder 2"/>
          <p:cNvSpPr>
            <a:spLocks noGrp="1"/>
          </p:cNvSpPr>
          <p:nvPr>
            <p:ph type="body" idx="1"/>
          </p:nvPr>
        </p:nvSpPr>
        <p:spPr/>
        <p:txBody>
          <a:bodyPr/>
          <a:lstStyle/>
          <a:p>
            <a:pPr lvl="0" algn="l"/>
            <a:r>
              <a:rPr lang="en-US" b="1" dirty="0">
                <a:cs typeface="Calibri"/>
              </a:rPr>
              <a:t>Char</a:t>
            </a:r>
          </a:p>
          <a:p>
            <a:pPr lvl="0" algn="l"/>
            <a:endParaRPr lang="en-US" b="0" dirty="0">
              <a:cs typeface="Calibri"/>
            </a:endParaRPr>
          </a:p>
          <a:p>
            <a:pPr lvl="0" algn="l"/>
            <a:r>
              <a:rPr lang="en-US" b="0" dirty="0">
                <a:cs typeface="Calibri"/>
              </a:rPr>
              <a:t>We want you to remember, that an individual program does not have to do it alone.</a:t>
            </a:r>
          </a:p>
          <a:p>
            <a:pPr lvl="0" algn="l"/>
            <a:r>
              <a:rPr lang="en-US" b="0" dirty="0">
                <a:cs typeface="Calibri"/>
              </a:rPr>
              <a:t>So let’s begin our discussion on partnership considerations.</a:t>
            </a:r>
          </a:p>
          <a:p>
            <a:pPr lvl="0" algn="l"/>
            <a:endParaRPr lang="en-US" b="0"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798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t>Char</a:t>
            </a:r>
          </a:p>
          <a:p>
            <a:pPr algn="l"/>
            <a:endParaRPr lang="en-US" dirty="0"/>
          </a:p>
          <a:p>
            <a:pPr algn="l"/>
            <a:r>
              <a:rPr lang="en-US" dirty="0"/>
              <a:t>Some possible partners could include:</a:t>
            </a:r>
          </a:p>
          <a:p>
            <a:pPr algn="l"/>
            <a:endParaRPr lang="en-US" dirty="0"/>
          </a:p>
          <a:p>
            <a:pPr marL="171450" indent="-171450" algn="l">
              <a:lnSpc>
                <a:spcPct val="90000"/>
              </a:lnSpc>
              <a:buFont typeface="Arial" panose="020B0604020202020204" pitchFamily="34" charset="0"/>
              <a:buChar char="•"/>
            </a:pPr>
            <a:r>
              <a:rPr lang="en-US" sz="1200" dirty="0"/>
              <a:t>Partnering with families</a:t>
            </a:r>
          </a:p>
          <a:p>
            <a:pPr marL="171450" indent="-171450" algn="l">
              <a:lnSpc>
                <a:spcPct val="90000"/>
              </a:lnSpc>
              <a:buFont typeface="Arial" panose="020B0604020202020204" pitchFamily="34" charset="0"/>
              <a:buChar char="•"/>
            </a:pPr>
            <a:r>
              <a:rPr lang="en-US" sz="1200" dirty="0"/>
              <a:t>Consulting with elders and knowledge keepers</a:t>
            </a:r>
          </a:p>
          <a:p>
            <a:pPr marL="171450" indent="-171450" algn="l">
              <a:lnSpc>
                <a:spcPct val="90000"/>
              </a:lnSpc>
              <a:buFont typeface="Arial" panose="020B0604020202020204" pitchFamily="34" charset="0"/>
              <a:buChar char="•"/>
            </a:pPr>
            <a:r>
              <a:rPr lang="en-US" sz="1200" dirty="0"/>
              <a:t>Collaborating with language and culture programs</a:t>
            </a:r>
          </a:p>
          <a:p>
            <a:pPr marL="171450" indent="-171450" algn="l">
              <a:lnSpc>
                <a:spcPct val="90000"/>
              </a:lnSpc>
              <a:buFont typeface="Arial" panose="020B0604020202020204" pitchFamily="34" charset="0"/>
              <a:buChar char="•"/>
            </a:pPr>
            <a:r>
              <a:rPr lang="en-US" sz="1200" dirty="0"/>
              <a:t>Coordinating across age groups</a:t>
            </a:r>
          </a:p>
          <a:p>
            <a:pPr marL="171450" indent="-171450" algn="l">
              <a:lnSpc>
                <a:spcPct val="90000"/>
              </a:lnSpc>
              <a:buFont typeface="Arial" panose="020B0604020202020204" pitchFamily="34" charset="0"/>
              <a:buChar char="•"/>
            </a:pPr>
            <a:r>
              <a:rPr lang="en-US" sz="1200" dirty="0"/>
              <a:t>Connecting with child care providers, especially relative care providers</a:t>
            </a:r>
          </a:p>
          <a:p>
            <a:pPr algn="l"/>
            <a:endParaRPr lang="en-US" dirty="0"/>
          </a:p>
        </p:txBody>
      </p:sp>
      <p:sp>
        <p:nvSpPr>
          <p:cNvPr id="4" name="Slide Number Placeholder 3"/>
          <p:cNvSpPr>
            <a:spLocks noGrp="1"/>
          </p:cNvSpPr>
          <p:nvPr>
            <p:ph type="sldNum" sz="quarter" idx="5"/>
          </p:nvPr>
        </p:nvSpPr>
        <p:spPr/>
        <p:txBody>
          <a:bodyPr/>
          <a:lstStyle/>
          <a:p>
            <a:fld id="{3EBB3EDB-392D-4401-A1B0-7902CAD75D03}" type="slidenum">
              <a:rPr lang="en-US" smtClean="0"/>
              <a:t>29</a:t>
            </a:fld>
            <a:endParaRPr lang="en-US"/>
          </a:p>
        </p:txBody>
      </p:sp>
    </p:spTree>
    <p:extLst>
      <p:ext uri="{BB962C8B-B14F-4D97-AF65-F5344CB8AC3E}">
        <p14:creationId xmlns:p14="http://schemas.microsoft.com/office/powerpoint/2010/main" val="655536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Lisa</a:t>
            </a:r>
          </a:p>
          <a:p>
            <a:pPr algn="l"/>
            <a:endParaRPr lang="en-US" dirty="0">
              <a:cs typeface="Calibri"/>
            </a:endParaRPr>
          </a:p>
          <a:p>
            <a:pPr algn="l"/>
            <a:r>
              <a:rPr lang="en-US" dirty="0">
                <a:cs typeface="Calibri"/>
              </a:rPr>
              <a:t>Read slide.</a:t>
            </a:r>
            <a:endParaRPr lang="en-US" dirty="0"/>
          </a:p>
        </p:txBody>
      </p:sp>
      <p:sp>
        <p:nvSpPr>
          <p:cNvPr id="4" name="Slide Number Placeholder 3"/>
          <p:cNvSpPr>
            <a:spLocks noGrp="1"/>
          </p:cNvSpPr>
          <p:nvPr>
            <p:ph type="sldNum" sz="quarter" idx="10"/>
          </p:nvPr>
        </p:nvSpPr>
        <p:spPr/>
        <p:txBody>
          <a:bodyPr/>
          <a:lstStyle/>
          <a:p>
            <a:fld id="{3EBB3EDB-392D-4401-A1B0-7902CAD75D03}" type="slidenum">
              <a:rPr lang="en-US" smtClean="0"/>
              <a:t>3</a:t>
            </a:fld>
            <a:endParaRPr lang="en-US"/>
          </a:p>
        </p:txBody>
      </p:sp>
    </p:spTree>
    <p:extLst>
      <p:ext uri="{BB962C8B-B14F-4D97-AF65-F5344CB8AC3E}">
        <p14:creationId xmlns:p14="http://schemas.microsoft.com/office/powerpoint/2010/main" val="3676770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a:rPr>
              <a:t>Char</a:t>
            </a:r>
            <a:endParaRPr lang="en-US" b="1" dirty="0"/>
          </a:p>
          <a:p>
            <a:pPr algn="l"/>
            <a:endParaRPr lang="en-US" dirty="0">
              <a:cs typeface="Calibri"/>
            </a:endParaRPr>
          </a:p>
          <a:p>
            <a:pPr algn="l"/>
            <a:r>
              <a:rPr lang="en-US" dirty="0"/>
              <a:t>Read slide.</a:t>
            </a:r>
            <a:endParaRPr lang="en-US" dirty="0">
              <a:cs typeface="Calibri"/>
            </a:endParaRPr>
          </a:p>
        </p:txBody>
      </p:sp>
      <p:sp>
        <p:nvSpPr>
          <p:cNvPr id="4" name="Slide Number Placeholder 3"/>
          <p:cNvSpPr>
            <a:spLocks noGrp="1"/>
          </p:cNvSpPr>
          <p:nvPr>
            <p:ph type="sldNum" sz="quarter" idx="5"/>
          </p:nvPr>
        </p:nvSpPr>
        <p:spPr/>
        <p:txBody>
          <a:bodyPr/>
          <a:lstStyle/>
          <a:p>
            <a:fld id="{3EBB3EDB-392D-4401-A1B0-7902CAD75D03}" type="slidenum">
              <a:rPr lang="en-US" smtClean="0"/>
              <a:t>30</a:t>
            </a:fld>
            <a:endParaRPr lang="en-US"/>
          </a:p>
        </p:txBody>
      </p:sp>
    </p:spTree>
    <p:extLst>
      <p:ext uri="{BB962C8B-B14F-4D97-AF65-F5344CB8AC3E}">
        <p14:creationId xmlns:p14="http://schemas.microsoft.com/office/powerpoint/2010/main" val="2275500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t>Char</a:t>
            </a:r>
          </a:p>
          <a:p>
            <a:pPr algn="l"/>
            <a:endParaRPr lang="en-US" dirty="0"/>
          </a:p>
          <a:p>
            <a:pPr algn="l"/>
            <a:r>
              <a:rPr lang="en-US" dirty="0"/>
              <a:t>Additional consideration include</a:t>
            </a:r>
          </a:p>
          <a:p>
            <a:pPr algn="l"/>
            <a:endParaRPr lang="en-US" dirty="0"/>
          </a:p>
          <a:p>
            <a:pPr marL="171450" indent="-171450" algn="l">
              <a:buFont typeface="Arial" panose="020B0604020202020204" pitchFamily="34" charset="0"/>
              <a:buChar char="•"/>
            </a:pPr>
            <a:r>
              <a:rPr lang="en-US" dirty="0"/>
              <a:t>Tribal CCDF Programs</a:t>
            </a:r>
          </a:p>
          <a:p>
            <a:pPr marL="171450" indent="-171450" algn="l">
              <a:buFont typeface="Arial" panose="020B0604020202020204" pitchFamily="34" charset="0"/>
              <a:buChar char="•"/>
            </a:pPr>
            <a:r>
              <a:rPr lang="en-US" dirty="0"/>
              <a:t>Tribal Head Start or Early Head Start Programs</a:t>
            </a:r>
          </a:p>
          <a:p>
            <a:pPr marL="171450" indent="-171450" algn="l">
              <a:buFont typeface="Arial" panose="020B0604020202020204" pitchFamily="34" charset="0"/>
              <a:buChar char="•"/>
            </a:pPr>
            <a:r>
              <a:rPr lang="en-US" dirty="0"/>
              <a:t>Tribal Museums </a:t>
            </a:r>
          </a:p>
          <a:p>
            <a:pPr marL="171450" indent="-171450" algn="l">
              <a:buFont typeface="Arial" panose="020B0604020202020204" pitchFamily="34" charset="0"/>
              <a:buChar char="•"/>
            </a:pPr>
            <a:r>
              <a:rPr lang="en-US" dirty="0"/>
              <a:t>Boys &amp; Girls Clubs</a:t>
            </a:r>
          </a:p>
          <a:p>
            <a:pPr marL="171450" indent="-171450" algn="l">
              <a:buFont typeface="Arial" panose="020B0604020202020204" pitchFamily="34" charset="0"/>
              <a:buChar char="•"/>
            </a:pPr>
            <a:r>
              <a:rPr lang="en-US" dirty="0"/>
              <a:t>K-12 Schools</a:t>
            </a:r>
          </a:p>
          <a:p>
            <a:pPr marL="171450" indent="-171450" algn="l">
              <a:buFont typeface="Arial" panose="020B0604020202020204" pitchFamily="34" charset="0"/>
              <a:buChar char="•"/>
            </a:pPr>
            <a:r>
              <a:rPr lang="en-US" dirty="0"/>
              <a:t>Tribal Pow Wow Organizations</a:t>
            </a:r>
          </a:p>
          <a:p>
            <a:pPr algn="l"/>
            <a:endParaRPr lang="en-US" dirty="0"/>
          </a:p>
        </p:txBody>
      </p:sp>
      <p:sp>
        <p:nvSpPr>
          <p:cNvPr id="4" name="Slide Number Placeholder 3"/>
          <p:cNvSpPr>
            <a:spLocks noGrp="1"/>
          </p:cNvSpPr>
          <p:nvPr>
            <p:ph type="sldNum" sz="quarter" idx="5"/>
          </p:nvPr>
        </p:nvSpPr>
        <p:spPr/>
        <p:txBody>
          <a:bodyPr/>
          <a:lstStyle/>
          <a:p>
            <a:fld id="{3EBB3EDB-392D-4401-A1B0-7902CAD75D03}" type="slidenum">
              <a:rPr lang="en-US" smtClean="0"/>
              <a:t>31</a:t>
            </a:fld>
            <a:endParaRPr lang="en-US"/>
          </a:p>
        </p:txBody>
      </p:sp>
    </p:spTree>
    <p:extLst>
      <p:ext uri="{BB962C8B-B14F-4D97-AF65-F5344CB8AC3E}">
        <p14:creationId xmlns:p14="http://schemas.microsoft.com/office/powerpoint/2010/main" val="2667729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i="1" dirty="0">
                <a:cs typeface="Calibri"/>
              </a:rPr>
              <a:t>Char</a:t>
            </a:r>
          </a:p>
          <a:p>
            <a:pPr algn="l"/>
            <a:endParaRPr lang="en-US" b="1"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2016, the US Dept HHS Administration of Children and Families (ACF) Office of Head Start released </a:t>
            </a:r>
            <a:r>
              <a:rPr lang="en-US" sz="1200" i="1" dirty="0"/>
              <a:t>A Report on Tribal Language Revitalization in Head Start and Early Head Start</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17 Tribes’ early childhood education programs are highlighted in the report for their strengths in language revitalization with young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leads to positive early childhood education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programs that contributed to this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lgn="l">
              <a:buFont typeface="Arial" panose="020B0604020202020204" pitchFamily="34" charset="0"/>
              <a:buChar char="•"/>
            </a:pPr>
            <a:r>
              <a:rPr lang="en-US" b="1" i="1" dirty="0"/>
              <a:t>Lac Courte Oreilles Band of Lake Superior Chippewa Indians </a:t>
            </a:r>
            <a:r>
              <a:rPr lang="en-US" dirty="0" err="1"/>
              <a:t>Waadookodaading</a:t>
            </a:r>
            <a:r>
              <a:rPr lang="en-US" dirty="0"/>
              <a:t> Ojibwe Language Immersion School,</a:t>
            </a:r>
            <a:r>
              <a:rPr lang="en-US" baseline="0" dirty="0"/>
              <a:t> </a:t>
            </a:r>
          </a:p>
          <a:p>
            <a:pPr marL="171450" indent="-171450" algn="l">
              <a:buFont typeface="Arial" panose="020B0604020202020204" pitchFamily="34" charset="0"/>
              <a:buChar char="•"/>
            </a:pPr>
            <a:r>
              <a:rPr lang="en-US" b="1" i="1" dirty="0"/>
              <a:t>Cherokee Nation </a:t>
            </a:r>
            <a:r>
              <a:rPr lang="en-US" dirty="0"/>
              <a:t>Early Childhood Unit Head Start: Head Start and Early Head Start Cherokee Nation Immersion School,</a:t>
            </a:r>
            <a:r>
              <a:rPr lang="en-US" baseline="0" dirty="0"/>
              <a:t> </a:t>
            </a:r>
          </a:p>
          <a:p>
            <a:pPr marL="171450" indent="-171450" algn="l">
              <a:buFont typeface="Arial" panose="020B0604020202020204" pitchFamily="34" charset="0"/>
              <a:buChar char="•"/>
            </a:pPr>
            <a:r>
              <a:rPr lang="en-US" b="1" i="1" dirty="0"/>
              <a:t>Cochiti Pueblo </a:t>
            </a:r>
            <a:r>
              <a:rPr lang="en-US" dirty="0"/>
              <a:t>Keres Children’s Learning Center, </a:t>
            </a:r>
          </a:p>
          <a:p>
            <a:pPr marL="171450" indent="-171450" algn="l">
              <a:buFont typeface="Arial" panose="020B0604020202020204" pitchFamily="34" charset="0"/>
              <a:buChar char="•"/>
            </a:pPr>
            <a:r>
              <a:rPr lang="en-US" b="1" i="1" dirty="0"/>
              <a:t>Confederated Tribes of the Colville Reservation </a:t>
            </a:r>
            <a:r>
              <a:rPr lang="en-US" dirty="0"/>
              <a:t>Head Start Early Childhood </a:t>
            </a:r>
            <a:r>
              <a:rPr lang="en-US" dirty="0" err="1"/>
              <a:t>Inchelium</a:t>
            </a:r>
            <a:r>
              <a:rPr lang="en-US" dirty="0"/>
              <a:t> Immersion Childcare Program Hearts Gathered Waterfall Immersion School,</a:t>
            </a:r>
            <a:r>
              <a:rPr lang="en-US" baseline="0" dirty="0"/>
              <a:t> </a:t>
            </a:r>
          </a:p>
          <a:p>
            <a:pPr marL="171450" indent="-171450" algn="l">
              <a:buFont typeface="Arial" panose="020B0604020202020204" pitchFamily="34" charset="0"/>
              <a:buChar char="•"/>
            </a:pPr>
            <a:r>
              <a:rPr lang="en-US" b="1" i="1" dirty="0"/>
              <a:t>Cook Inlet Native Head Start </a:t>
            </a:r>
            <a:r>
              <a:rPr lang="en-US" dirty="0"/>
              <a:t>Early Head Start and Head Start,</a:t>
            </a:r>
            <a:r>
              <a:rPr lang="en-US" baseline="0" dirty="0"/>
              <a:t> </a:t>
            </a:r>
          </a:p>
          <a:p>
            <a:pPr marL="171450" indent="-171450" algn="l">
              <a:buFont typeface="Arial" panose="020B0604020202020204" pitchFamily="34" charset="0"/>
              <a:buChar char="•"/>
            </a:pPr>
            <a:r>
              <a:rPr lang="en-US" b="1" i="1" dirty="0"/>
              <a:t>Grassroots Indigenous Multimedia </a:t>
            </a:r>
            <a:r>
              <a:rPr lang="en-US" dirty="0"/>
              <a:t>Ojibwe/Dakota Immersion games and songs workshop,</a:t>
            </a:r>
            <a:r>
              <a:rPr lang="en-US" baseline="0" dirty="0"/>
              <a:t> </a:t>
            </a:r>
          </a:p>
          <a:p>
            <a:pPr marL="171450" indent="-171450" algn="l">
              <a:buFont typeface="Arial" panose="020B0604020202020204" pitchFamily="34" charset="0"/>
              <a:buChar char="•"/>
            </a:pPr>
            <a:r>
              <a:rPr lang="en-US" b="1" i="1" dirty="0"/>
              <a:t>Hoopa Valley Tribe </a:t>
            </a:r>
            <a:r>
              <a:rPr lang="en-US" dirty="0"/>
              <a:t>Early Head Start and Head Start </a:t>
            </a:r>
          </a:p>
          <a:p>
            <a:pPr marL="171450" indent="-171450" algn="l">
              <a:buFont typeface="Arial" panose="020B0604020202020204" pitchFamily="34" charset="0"/>
              <a:buChar char="•"/>
            </a:pPr>
            <a:r>
              <a:rPr lang="en-US" b="1" i="1" dirty="0"/>
              <a:t>Jemez Pueblo </a:t>
            </a:r>
            <a:r>
              <a:rPr lang="en-US" dirty="0" err="1"/>
              <a:t>Walatowa</a:t>
            </a:r>
            <a:r>
              <a:rPr lang="en-US" dirty="0"/>
              <a:t> Head Start: Early Head Start and Head Start,</a:t>
            </a:r>
            <a:r>
              <a:rPr lang="en-US" baseline="0" dirty="0"/>
              <a:t> </a:t>
            </a:r>
          </a:p>
          <a:p>
            <a:pPr marL="171450" indent="-171450" algn="l">
              <a:buFont typeface="Arial" panose="020B0604020202020204" pitchFamily="34" charset="0"/>
              <a:buChar char="•"/>
            </a:pPr>
            <a:r>
              <a:rPr lang="en-US" b="1" i="1" dirty="0"/>
              <a:t>Karuk Tribe </a:t>
            </a:r>
            <a:r>
              <a:rPr lang="en-US" dirty="0"/>
              <a:t>Head Start, </a:t>
            </a:r>
          </a:p>
          <a:p>
            <a:pPr marL="171450" indent="-171450" algn="l">
              <a:buFont typeface="Arial" panose="020B0604020202020204" pitchFamily="34" charset="0"/>
              <a:buChar char="•"/>
            </a:pPr>
            <a:r>
              <a:rPr lang="en-US" b="1" i="1" dirty="0"/>
              <a:t>Makah Tribe,</a:t>
            </a:r>
            <a:r>
              <a:rPr lang="en-US" b="1" i="1" baseline="0" dirty="0"/>
              <a:t> </a:t>
            </a:r>
            <a:r>
              <a:rPr lang="en-US" dirty="0"/>
              <a:t>Early Childhood Education: Early Head Start, Head Start and Childcare,</a:t>
            </a:r>
            <a:r>
              <a:rPr lang="en-US" baseline="0" dirty="0"/>
              <a:t> </a:t>
            </a:r>
          </a:p>
          <a:p>
            <a:pPr marL="171450" indent="-171450" algn="l">
              <a:buFont typeface="Arial" panose="020B0604020202020204" pitchFamily="34" charset="0"/>
              <a:buChar char="•"/>
            </a:pPr>
            <a:r>
              <a:rPr lang="en-US" b="1" i="1" dirty="0"/>
              <a:t>Mille Lacs Band Of Ojibwe </a:t>
            </a:r>
            <a:r>
              <a:rPr lang="en-US" dirty="0"/>
              <a:t>Head Start Immersion Classroom,</a:t>
            </a:r>
            <a:r>
              <a:rPr lang="en-US" baseline="0" dirty="0"/>
              <a:t> </a:t>
            </a:r>
          </a:p>
          <a:p>
            <a:pPr marL="171450" indent="-171450" algn="l">
              <a:buFont typeface="Arial" panose="020B0604020202020204" pitchFamily="34" charset="0"/>
              <a:buChar char="•"/>
            </a:pPr>
            <a:r>
              <a:rPr lang="en-US" b="1" i="1" dirty="0"/>
              <a:t>Red Cliff Band of Lake Superior Ojibwe </a:t>
            </a:r>
            <a:r>
              <a:rPr lang="en-US" b="0" i="1" dirty="0"/>
              <a:t>R</a:t>
            </a:r>
            <a:r>
              <a:rPr lang="en-US" dirty="0"/>
              <a:t>ed Cliff Early Childhood Center (ECC): Early Head Start and Head Start,</a:t>
            </a:r>
            <a:r>
              <a:rPr lang="en-US" baseline="0" dirty="0"/>
              <a:t> </a:t>
            </a:r>
          </a:p>
          <a:p>
            <a:pPr marL="171450" indent="-171450" algn="l">
              <a:buFont typeface="Arial" panose="020B0604020202020204" pitchFamily="34" charset="0"/>
              <a:buChar char="•"/>
            </a:pPr>
            <a:r>
              <a:rPr lang="en-US" b="1" i="1" dirty="0"/>
              <a:t>Saint Regis Mohawk Tribe </a:t>
            </a:r>
            <a:r>
              <a:rPr lang="en-US" dirty="0"/>
              <a:t>Early Childhood Development Program: Early Head Start and Head Start,</a:t>
            </a:r>
            <a:r>
              <a:rPr lang="en-US" baseline="0" dirty="0"/>
              <a:t> </a:t>
            </a:r>
          </a:p>
          <a:p>
            <a:pPr marL="171450" indent="-171450" algn="l">
              <a:buFont typeface="Arial" panose="020B0604020202020204" pitchFamily="34" charset="0"/>
              <a:buChar char="•"/>
            </a:pPr>
            <a:r>
              <a:rPr lang="en-US" b="1" i="1" dirty="0"/>
              <a:t>Smith River Rancheria </a:t>
            </a:r>
            <a:r>
              <a:rPr lang="en-US" b="1" i="1" dirty="0" err="1"/>
              <a:t>H</a:t>
            </a:r>
            <a:r>
              <a:rPr lang="en-US" b="1" dirty="0" err="1"/>
              <a:t>owonquet</a:t>
            </a:r>
            <a:r>
              <a:rPr lang="en-US" b="1" dirty="0"/>
              <a:t> </a:t>
            </a:r>
            <a:r>
              <a:rPr lang="en-US" dirty="0"/>
              <a:t>Head Start,</a:t>
            </a:r>
          </a:p>
          <a:p>
            <a:pPr marL="171450" indent="-171450" algn="l">
              <a:buFont typeface="Arial" panose="020B0604020202020204" pitchFamily="34" charset="0"/>
              <a:buChar char="•"/>
            </a:pPr>
            <a:r>
              <a:rPr lang="en-US" baseline="0" dirty="0"/>
              <a:t> </a:t>
            </a:r>
            <a:r>
              <a:rPr lang="en-US" b="1" i="1" dirty="0"/>
              <a:t>Standing Rock Sioux  </a:t>
            </a:r>
            <a:r>
              <a:rPr lang="en-US" dirty="0"/>
              <a:t>0–5 Head Start: Early Head Start and Head Start, </a:t>
            </a:r>
          </a:p>
          <a:p>
            <a:pPr marL="171450" indent="-171450" algn="l">
              <a:buFont typeface="Arial" panose="020B0604020202020204" pitchFamily="34" charset="0"/>
              <a:buChar char="•"/>
            </a:pPr>
            <a:r>
              <a:rPr lang="en-US" b="1" i="1" dirty="0"/>
              <a:t>Tlingit and Haida Tribes of Alaska </a:t>
            </a:r>
            <a:r>
              <a:rPr lang="en-US" dirty="0"/>
              <a:t>Sitka Head Start Center </a:t>
            </a:r>
          </a:p>
          <a:p>
            <a:pPr marL="171450" indent="-171450" algn="l">
              <a:buFont typeface="Arial" panose="020B0604020202020204" pitchFamily="34" charset="0"/>
              <a:buChar char="•"/>
            </a:pPr>
            <a:r>
              <a:rPr lang="en-US" b="1" dirty="0"/>
              <a:t>Juneau Head Start Centers Glacier Valley Elementary School Cultural Enrichment immersion class</a:t>
            </a:r>
            <a:r>
              <a:rPr lang="en-US" dirty="0"/>
              <a:t>, </a:t>
            </a:r>
          </a:p>
          <a:p>
            <a:pPr marL="171450" indent="-171450" algn="l">
              <a:buFont typeface="Arial" panose="020B0604020202020204" pitchFamily="34" charset="0"/>
              <a:buChar char="•"/>
            </a:pPr>
            <a:r>
              <a:rPr lang="en-US" b="1" i="1" dirty="0"/>
              <a:t>White Earth Nation </a:t>
            </a:r>
            <a:r>
              <a:rPr lang="en-US" dirty="0"/>
              <a:t>White Earth Head Start/Early Head Start Programs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968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t>Char</a:t>
            </a:r>
          </a:p>
        </p:txBody>
      </p:sp>
      <p:sp>
        <p:nvSpPr>
          <p:cNvPr id="4" name="Slide Number Placeholder 3"/>
          <p:cNvSpPr>
            <a:spLocks noGrp="1"/>
          </p:cNvSpPr>
          <p:nvPr>
            <p:ph type="sldNum" sz="quarter" idx="5"/>
          </p:nvPr>
        </p:nvSpPr>
        <p:spPr/>
        <p:txBody>
          <a:bodyPr/>
          <a:lstStyle/>
          <a:p>
            <a:fld id="{3EBB3EDB-392D-4401-A1B0-7902CAD75D03}" type="slidenum">
              <a:rPr lang="en-US" smtClean="0"/>
              <a:t>33</a:t>
            </a:fld>
            <a:endParaRPr lang="en-US"/>
          </a:p>
        </p:txBody>
      </p:sp>
    </p:spTree>
    <p:extLst>
      <p:ext uri="{BB962C8B-B14F-4D97-AF65-F5344CB8AC3E}">
        <p14:creationId xmlns:p14="http://schemas.microsoft.com/office/powerpoint/2010/main" val="1073620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highlight>
                  <a:srgbClr val="FFFF00"/>
                </a:highlight>
              </a:rPr>
              <a:t>Char</a:t>
            </a:r>
          </a:p>
          <a:p>
            <a:pPr algn="l"/>
            <a:endParaRPr lang="en-US" dirty="0">
              <a:highlight>
                <a:srgbClr val="FFFF00"/>
              </a:highlight>
            </a:endParaRPr>
          </a:p>
          <a:p>
            <a:pPr algn="l"/>
            <a:r>
              <a:rPr lang="en-US" dirty="0">
                <a:highlight>
                  <a:srgbClr val="FFFF00"/>
                </a:highlight>
              </a:rPr>
              <a:t>Now let’s think about next steps</a:t>
            </a:r>
          </a:p>
          <a:p>
            <a:pPr algn="l"/>
            <a:r>
              <a:rPr lang="en-US" dirty="0">
                <a:highlight>
                  <a:srgbClr val="FFFF00"/>
                </a:highlight>
                <a:cs typeface="Calibri"/>
              </a:rPr>
              <a:t>What would you like to see begin or continue in your Tribal community. We would love for you to share your thoughts in the chat box.  Many times some of our greatest ideas come from something someone has shared with you.</a:t>
            </a:r>
            <a:endParaRPr lang="en-US" dirty="0">
              <a:cs typeface="Calibri"/>
            </a:endParaRPr>
          </a:p>
          <a:p>
            <a:pPr algn="l"/>
            <a:endParaRPr lang="en-US" dirty="0"/>
          </a:p>
          <a:p>
            <a:pPr algn="l"/>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BB3EDB-392D-4401-A1B0-7902CAD75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556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387350"/>
            <a:ext cx="1963738" cy="1473200"/>
          </a:xfrm>
        </p:spPr>
      </p:sp>
      <p:sp>
        <p:nvSpPr>
          <p:cNvPr id="3" name="Notes Placeholder 2"/>
          <p:cNvSpPr>
            <a:spLocks noGrp="1"/>
          </p:cNvSpPr>
          <p:nvPr>
            <p:ph type="body" idx="1"/>
          </p:nvPr>
        </p:nvSpPr>
        <p:spPr>
          <a:xfrm>
            <a:off x="329883" y="2110740"/>
            <a:ext cx="8481487" cy="4547924"/>
          </a:xfrm>
        </p:spPr>
        <p:txBody>
          <a:bodyPr/>
          <a:lstStyle/>
          <a:p>
            <a:pPr lvl="0" algn="l"/>
            <a:r>
              <a:rPr lang="en-US" sz="1200" b="1" kern="1200" dirty="0">
                <a:solidFill>
                  <a:schemeClr val="tx1"/>
                </a:solidFill>
                <a:effectLst/>
                <a:latin typeface="+mn-lt"/>
                <a:cs typeface="Calibri" panose="020F0502020204030204"/>
              </a:rPr>
              <a:t>Char</a:t>
            </a:r>
          </a:p>
          <a:p>
            <a:pPr lvl="0" algn="l"/>
            <a:endParaRPr lang="en-US" sz="1200"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212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387350"/>
            <a:ext cx="1963738" cy="1473200"/>
          </a:xfrm>
        </p:spPr>
      </p:sp>
      <p:sp>
        <p:nvSpPr>
          <p:cNvPr id="3" name="Notes Placeholder 2"/>
          <p:cNvSpPr>
            <a:spLocks noGrp="1"/>
          </p:cNvSpPr>
          <p:nvPr>
            <p:ph type="body" idx="1"/>
          </p:nvPr>
        </p:nvSpPr>
        <p:spPr>
          <a:xfrm>
            <a:off x="329883" y="2110740"/>
            <a:ext cx="8481487" cy="45479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would like additional resources or supports, feel free to reach out to us. </a:t>
            </a:r>
            <a:endParaRPr lang="en-US" dirty="0"/>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273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dirty="0"/>
              <a:t>Char</a:t>
            </a:r>
          </a:p>
        </p:txBody>
      </p:sp>
      <p:sp>
        <p:nvSpPr>
          <p:cNvPr id="4" name="Slide Number Placeholder 3"/>
          <p:cNvSpPr>
            <a:spLocks noGrp="1"/>
          </p:cNvSpPr>
          <p:nvPr>
            <p:ph type="sldNum" sz="quarter" idx="5"/>
          </p:nvPr>
        </p:nvSpPr>
        <p:spPr/>
        <p:txBody>
          <a:bodyPr/>
          <a:lstStyle/>
          <a:p>
            <a:fld id="{3EBB3EDB-392D-4401-A1B0-7902CAD75D03}" type="slidenum">
              <a:rPr lang="en-US" smtClean="0"/>
              <a:t>37</a:t>
            </a:fld>
            <a:endParaRPr lang="en-US"/>
          </a:p>
        </p:txBody>
      </p:sp>
    </p:spTree>
    <p:extLst>
      <p:ext uri="{BB962C8B-B14F-4D97-AF65-F5344CB8AC3E}">
        <p14:creationId xmlns:p14="http://schemas.microsoft.com/office/powerpoint/2010/main" val="4163709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dirty="0"/>
              <a:t>Char</a:t>
            </a:r>
          </a:p>
        </p:txBody>
      </p:sp>
      <p:sp>
        <p:nvSpPr>
          <p:cNvPr id="4" name="Slide Number Placeholder 3"/>
          <p:cNvSpPr>
            <a:spLocks noGrp="1"/>
          </p:cNvSpPr>
          <p:nvPr>
            <p:ph type="sldNum" sz="quarter" idx="5"/>
          </p:nvPr>
        </p:nvSpPr>
        <p:spPr/>
        <p:txBody>
          <a:bodyPr/>
          <a:lstStyle/>
          <a:p>
            <a:fld id="{3EBB3EDB-392D-4401-A1B0-7902CAD75D03}" type="slidenum">
              <a:rPr lang="en-US" smtClean="0"/>
              <a:t>38</a:t>
            </a:fld>
            <a:endParaRPr lang="en-US"/>
          </a:p>
        </p:txBody>
      </p:sp>
    </p:spTree>
    <p:extLst>
      <p:ext uri="{BB962C8B-B14F-4D97-AF65-F5344CB8AC3E}">
        <p14:creationId xmlns:p14="http://schemas.microsoft.com/office/powerpoint/2010/main" val="3040466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dirty="0"/>
              <a:t>Char</a:t>
            </a:r>
          </a:p>
        </p:txBody>
      </p:sp>
      <p:sp>
        <p:nvSpPr>
          <p:cNvPr id="4" name="Slide Number Placeholder 3"/>
          <p:cNvSpPr>
            <a:spLocks noGrp="1"/>
          </p:cNvSpPr>
          <p:nvPr>
            <p:ph type="sldNum" sz="quarter" idx="5"/>
          </p:nvPr>
        </p:nvSpPr>
        <p:spPr/>
        <p:txBody>
          <a:bodyPr/>
          <a:lstStyle/>
          <a:p>
            <a:fld id="{3EBB3EDB-392D-4401-A1B0-7902CAD75D03}" type="slidenum">
              <a:rPr lang="en-US" smtClean="0"/>
              <a:t>39</a:t>
            </a:fld>
            <a:endParaRPr lang="en-US"/>
          </a:p>
        </p:txBody>
      </p:sp>
    </p:spTree>
    <p:extLst>
      <p:ext uri="{BB962C8B-B14F-4D97-AF65-F5344CB8AC3E}">
        <p14:creationId xmlns:p14="http://schemas.microsoft.com/office/powerpoint/2010/main" val="3442994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387350"/>
            <a:ext cx="1963738" cy="14732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Lisa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Read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101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dirty="0"/>
              <a:t>Char</a:t>
            </a:r>
          </a:p>
        </p:txBody>
      </p:sp>
      <p:sp>
        <p:nvSpPr>
          <p:cNvPr id="4" name="Slide Number Placeholder 3"/>
          <p:cNvSpPr>
            <a:spLocks noGrp="1"/>
          </p:cNvSpPr>
          <p:nvPr>
            <p:ph type="sldNum" sz="quarter" idx="5"/>
          </p:nvPr>
        </p:nvSpPr>
        <p:spPr/>
        <p:txBody>
          <a:bodyPr/>
          <a:lstStyle/>
          <a:p>
            <a:fld id="{3EBB3EDB-392D-4401-A1B0-7902CAD75D03}" type="slidenum">
              <a:rPr lang="en-US" smtClean="0"/>
              <a:t>40</a:t>
            </a:fld>
            <a:endParaRPr lang="en-US"/>
          </a:p>
        </p:txBody>
      </p:sp>
    </p:spTree>
    <p:extLst>
      <p:ext uri="{BB962C8B-B14F-4D97-AF65-F5344CB8AC3E}">
        <p14:creationId xmlns:p14="http://schemas.microsoft.com/office/powerpoint/2010/main" val="1266779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dirty="0"/>
              <a:t>Char</a:t>
            </a:r>
          </a:p>
        </p:txBody>
      </p:sp>
      <p:sp>
        <p:nvSpPr>
          <p:cNvPr id="4" name="Slide Number Placeholder 3"/>
          <p:cNvSpPr>
            <a:spLocks noGrp="1"/>
          </p:cNvSpPr>
          <p:nvPr>
            <p:ph type="sldNum" sz="quarter" idx="5"/>
          </p:nvPr>
        </p:nvSpPr>
        <p:spPr/>
        <p:txBody>
          <a:bodyPr/>
          <a:lstStyle/>
          <a:p>
            <a:fld id="{3EBB3EDB-392D-4401-A1B0-7902CAD75D03}" type="slidenum">
              <a:rPr lang="en-US" smtClean="0"/>
              <a:t>41</a:t>
            </a:fld>
            <a:endParaRPr lang="en-US"/>
          </a:p>
        </p:txBody>
      </p:sp>
    </p:spTree>
    <p:extLst>
      <p:ext uri="{BB962C8B-B14F-4D97-AF65-F5344CB8AC3E}">
        <p14:creationId xmlns:p14="http://schemas.microsoft.com/office/powerpoint/2010/main" val="3711317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t>Char</a:t>
            </a:r>
          </a:p>
          <a:p>
            <a:pPr algn="l"/>
            <a:r>
              <a:rPr lang="en-US" sz="1200" i="0" dirty="0"/>
              <a:t>“Let us put our minds together and see what life we can make for our children.” a quote from Sitting Bull , Dakota Sioux</a:t>
            </a:r>
          </a:p>
          <a:p>
            <a:pPr algn="l"/>
            <a:endParaRPr lang="en-US" sz="1200" i="0" dirty="0"/>
          </a:p>
          <a:p>
            <a:pPr algn="l"/>
            <a:r>
              <a:rPr lang="en-US" sz="1200" i="0" dirty="0"/>
              <a:t>This quote helps us remember that it is important to work together to make the life you want for your Tribal children.</a:t>
            </a:r>
          </a:p>
          <a:p>
            <a:pPr algn="l"/>
            <a:endParaRPr lang="en-US" sz="1200" i="0" dirty="0"/>
          </a:p>
          <a:p>
            <a:pPr algn="l"/>
            <a:r>
              <a:rPr lang="en-US" sz="1200" i="0" dirty="0"/>
              <a:t>These partnerships can also provide language revitalization supports to foster families and child care professionals who care for Tribal children.</a:t>
            </a:r>
          </a:p>
        </p:txBody>
      </p:sp>
      <p:sp>
        <p:nvSpPr>
          <p:cNvPr id="4" name="Slide Number Placeholder 3"/>
          <p:cNvSpPr>
            <a:spLocks noGrp="1"/>
          </p:cNvSpPr>
          <p:nvPr>
            <p:ph type="sldNum" sz="quarter" idx="5"/>
          </p:nvPr>
        </p:nvSpPr>
        <p:spPr/>
        <p:txBody>
          <a:bodyPr/>
          <a:lstStyle/>
          <a:p>
            <a:fld id="{323807FC-5EC6-4D7C-90B2-DADFBD926060}" type="slidenum">
              <a:rPr lang="en-US" smtClean="0"/>
              <a:t>42</a:t>
            </a:fld>
            <a:endParaRPr lang="en-US"/>
          </a:p>
        </p:txBody>
      </p:sp>
    </p:spTree>
    <p:extLst>
      <p:ext uri="{BB962C8B-B14F-4D97-AF65-F5344CB8AC3E}">
        <p14:creationId xmlns:p14="http://schemas.microsoft.com/office/powerpoint/2010/main" val="2075954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dirty="0">
                <a:cs typeface="Calibri"/>
              </a:rPr>
              <a:t>Char</a:t>
            </a:r>
          </a:p>
        </p:txBody>
      </p:sp>
      <p:sp>
        <p:nvSpPr>
          <p:cNvPr id="4" name="Slide Number Placeholder 3"/>
          <p:cNvSpPr>
            <a:spLocks noGrp="1"/>
          </p:cNvSpPr>
          <p:nvPr>
            <p:ph type="sldNum" sz="quarter" idx="10"/>
          </p:nvPr>
        </p:nvSpPr>
        <p:spPr/>
        <p:txBody>
          <a:bodyPr/>
          <a:lstStyle/>
          <a:p>
            <a:fld id="{F88FDBCF-6A18-47E4-9DE1-DCC20576C416}" type="slidenum">
              <a:rPr lang="en-US" smtClean="0"/>
              <a:pPr/>
              <a:t>43</a:t>
            </a:fld>
            <a:endParaRPr lang="en-US"/>
          </a:p>
        </p:txBody>
      </p:sp>
    </p:spTree>
    <p:extLst>
      <p:ext uri="{BB962C8B-B14F-4D97-AF65-F5344CB8AC3E}">
        <p14:creationId xmlns:p14="http://schemas.microsoft.com/office/powerpoint/2010/main" val="1022189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dirty="0">
                <a:cs typeface="Calibri"/>
              </a:rPr>
              <a:t>Char</a:t>
            </a:r>
            <a:endParaRPr lang="en-US" dirty="0"/>
          </a:p>
        </p:txBody>
      </p:sp>
      <p:sp>
        <p:nvSpPr>
          <p:cNvPr id="4" name="Slide Number Placeholder 3"/>
          <p:cNvSpPr>
            <a:spLocks noGrp="1"/>
          </p:cNvSpPr>
          <p:nvPr>
            <p:ph type="sldNum" sz="quarter" idx="10"/>
          </p:nvPr>
        </p:nvSpPr>
        <p:spPr/>
        <p:txBody>
          <a:bodyPr/>
          <a:lstStyle/>
          <a:p>
            <a:fld id="{3EBB3EDB-392D-4401-A1B0-7902CAD75D03}" type="slidenum">
              <a:rPr lang="en-US" smtClean="0"/>
              <a:t>44</a:t>
            </a:fld>
            <a:endParaRPr lang="en-US"/>
          </a:p>
        </p:txBody>
      </p:sp>
    </p:spTree>
    <p:extLst>
      <p:ext uri="{BB962C8B-B14F-4D97-AF65-F5344CB8AC3E}">
        <p14:creationId xmlns:p14="http://schemas.microsoft.com/office/powerpoint/2010/main" val="2117112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defRPr/>
            </a:pPr>
            <a:r>
              <a:rPr lang="en-US" b="1" dirty="0">
                <a:cs typeface="Calibri"/>
              </a:rPr>
              <a:t>Lisa</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Read slide. Babies are born with the capacity to speak any of the world’s languages.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308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Lisa</a:t>
            </a:r>
          </a:p>
          <a:p>
            <a:endParaRPr lang="en-US" sz="1200" kern="1200" dirty="0">
              <a:solidFill>
                <a:schemeClr val="tx1"/>
              </a:solidFill>
              <a:effectLst/>
              <a:latin typeface="+mn-lt"/>
              <a:ea typeface="+mn-ea"/>
              <a:cs typeface="+mn-cs"/>
            </a:endParaRPr>
          </a:p>
          <a:p>
            <a:pPr algn="l"/>
            <a:r>
              <a:rPr lang="en-US" sz="1200" kern="1200" dirty="0">
                <a:solidFill>
                  <a:schemeClr val="tx1"/>
                </a:solidFill>
                <a:effectLst/>
                <a:latin typeface="+mn-lt"/>
                <a:ea typeface="+mn-ea"/>
                <a:cs typeface="+mn-cs"/>
              </a:rPr>
              <a:t>As can be seen in the images, the Wernicke ’s Area pertaining to language input shows greatest activity for newborns and then decreases at 6 months of age and then decreases even further at 12 months of age. </a:t>
            </a:r>
          </a:p>
          <a:p>
            <a:pPr algn="l"/>
            <a:r>
              <a:rPr lang="en-US" sz="1200" kern="1200" dirty="0">
                <a:solidFill>
                  <a:schemeClr val="tx1"/>
                </a:solidFill>
                <a:effectLst/>
                <a:latin typeface="+mn-lt"/>
                <a:ea typeface="+mn-ea"/>
                <a:cs typeface="+mn-cs"/>
              </a:rPr>
              <a:t>Conversely, the Broca’s Area involved in speech output shows almost no activity in newborns and then increased activity by 6 months of age which is in the midst of the babbling stage and further increased activity by 12 months of age when first word production typically emerges.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11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Lisa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sng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kern="1200" dirty="0">
                <a:solidFill>
                  <a:schemeClr val="tx1"/>
                </a:solidFill>
                <a:effectLst/>
                <a:latin typeface="+mn-lt"/>
                <a:ea typeface="+mn-ea"/>
                <a:cs typeface="+mn-cs"/>
              </a:rPr>
              <a:t>There have been </a:t>
            </a:r>
            <a:r>
              <a:rPr lang="en-US" sz="1200" kern="1200" dirty="0">
                <a:solidFill>
                  <a:schemeClr val="tx1"/>
                </a:solidFill>
                <a:effectLst/>
                <a:latin typeface="+mn-lt"/>
                <a:ea typeface="+mn-ea"/>
                <a:cs typeface="+mn-cs"/>
              </a:rPr>
              <a:t>numerous infant brain imaging studies conducted and they use different neuroscience techniques illustrated below: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85750" indent="-285750" algn="l">
              <a:buFont typeface="Arial" panose="020B0604020202020204" pitchFamily="34" charset="0"/>
              <a:buChar char="•"/>
            </a:pPr>
            <a:r>
              <a:rPr lang="en-US" dirty="0"/>
              <a:t>Positron Emission Tomography (PET) scans</a:t>
            </a:r>
          </a:p>
          <a:p>
            <a:pPr marL="285750" indent="-285750" algn="l">
              <a:buFont typeface="Arial" panose="020B0604020202020204" pitchFamily="34" charset="0"/>
              <a:buChar char="•"/>
            </a:pPr>
            <a:r>
              <a:rPr lang="en-US" dirty="0"/>
              <a:t>Magnetoencephalography (MEG)</a:t>
            </a:r>
          </a:p>
          <a:p>
            <a:pPr marL="285750" indent="-285750" algn="l">
              <a:buFont typeface="Arial" panose="020B0604020202020204" pitchFamily="34" charset="0"/>
              <a:buChar char="•"/>
            </a:pPr>
            <a:r>
              <a:rPr lang="en-US" dirty="0"/>
              <a:t>functional Magnetic Resonance Imaging (fMRI) </a:t>
            </a:r>
          </a:p>
          <a:p>
            <a:pPr marL="285750" indent="-285750" algn="l">
              <a:buFont typeface="Arial" panose="020B0604020202020204" pitchFamily="34" charset="0"/>
              <a:buChar char="•"/>
            </a:pPr>
            <a:r>
              <a:rPr lang="en-US" dirty="0"/>
              <a:t>Near-infrared Spectroscopy (NIRS) have been utilized to examine the infant and toddler brain activity response</a:t>
            </a:r>
            <a:r>
              <a:rPr lang="en-US" strike="sngStrike" dirty="0"/>
              <a:t>s</a:t>
            </a:r>
            <a:r>
              <a:rPr lang="en-US" dirty="0"/>
              <a:t> to linguistic stimuli.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Video Clip example of MEG scan - https://www.youtube.com/watch?v=k9kD3PETt8w</a:t>
            </a:r>
          </a:p>
          <a:p>
            <a:pPr algn="l"/>
            <a:endParaRPr lang="en-US" sz="1200" kern="1200" dirty="0">
              <a:solidFill>
                <a:schemeClr val="tx1"/>
              </a:solidFill>
              <a:effectLst/>
              <a:latin typeface="+mn-lt"/>
              <a:ea typeface="+mn-ea"/>
              <a:cs typeface="+mn-cs"/>
            </a:endParaRPr>
          </a:p>
          <a:p>
            <a:pPr algn="l"/>
            <a:r>
              <a:rPr lang="en-US" sz="1200" kern="1200" dirty="0">
                <a:solidFill>
                  <a:schemeClr val="tx1"/>
                </a:solidFill>
                <a:effectLst/>
                <a:latin typeface="+mn-lt"/>
                <a:ea typeface="+mn-ea"/>
                <a:cs typeface="+mn-cs"/>
              </a:rPr>
              <a:t>Cross-linguistic brain imaging studies can determine whether or not the infant brain is treating the linguistic input as simply auditory sound or specifically recognizing languages (including languages they’ve never heard before) as speech. </a:t>
            </a:r>
          </a:p>
          <a:p>
            <a:pPr algn="l"/>
            <a:r>
              <a:rPr lang="en-US" sz="1200" kern="1200" dirty="0">
                <a:solidFill>
                  <a:schemeClr val="tx1"/>
                </a:solidFill>
                <a:effectLst/>
                <a:latin typeface="+mn-lt"/>
                <a:ea typeface="+mn-ea"/>
                <a:cs typeface="+mn-cs"/>
              </a:rPr>
              <a:t>Attention to the specific areas of brain activity such as activity in the left angular gyrus can also indicate whether or not the test subjects recognize the linguistic input as words or non-words.</a:t>
            </a:r>
          </a:p>
          <a:p>
            <a:pPr algn="l"/>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Brain imaging studies including</a:t>
            </a:r>
            <a:r>
              <a:rPr lang="en-US" sz="1200" u="none" strike="sngStrike"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Positron Emission Tomography (PET) scans, Magnetoencephalography (MEG), and functional magnetic resonance imaging (fMRI)</a:t>
            </a:r>
            <a:r>
              <a:rPr lang="en-US" sz="1200" u="none" strike="sngStrike"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have been utilized to examine the infant and toddler brain activity in response</a:t>
            </a:r>
            <a:r>
              <a:rPr lang="en-US" sz="1200" u="none" strike="sngStrike" kern="1200" dirty="0">
                <a:solidFill>
                  <a:schemeClr val="tx1"/>
                </a:solidFill>
                <a:effectLst/>
                <a:latin typeface="+mn-lt"/>
                <a:ea typeface="+mn-ea"/>
                <a:cs typeface="+mn-cs"/>
              </a:rPr>
              <a:t>s</a:t>
            </a:r>
            <a:r>
              <a:rPr lang="en-US" sz="1200" u="none" kern="1200" dirty="0">
                <a:solidFill>
                  <a:schemeClr val="tx1"/>
                </a:solidFill>
                <a:effectLst/>
                <a:latin typeface="+mn-lt"/>
                <a:ea typeface="+mn-ea"/>
                <a:cs typeface="+mn-cs"/>
              </a:rPr>
              <a:t> to linguistic stimuli.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752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cs typeface="Calibri" panose="020F0502020204030204"/>
              </a:rPr>
              <a:t>Lisa</a:t>
            </a:r>
            <a:r>
              <a:rPr lang="en-US" dirty="0">
                <a:cs typeface="Calibri" panose="020F0502020204030204"/>
              </a:rPr>
              <a:t> (5mins)</a:t>
            </a:r>
          </a:p>
          <a:p>
            <a:pPr algn="l"/>
            <a:endParaRPr lang="en-US" dirty="0">
              <a:cs typeface="Calibri" panose="020F0502020204030204"/>
            </a:endParaRPr>
          </a:p>
          <a:p>
            <a:pPr algn="l"/>
            <a:r>
              <a:rPr lang="en-US" dirty="0">
                <a:cs typeface="Calibri" panose="020F0502020204030204"/>
              </a:rPr>
              <a:t>Intergenerational aspects – infants, older children, parents, grandparents</a:t>
            </a:r>
          </a:p>
          <a:p>
            <a:pPr algn="l"/>
            <a:r>
              <a:rPr lang="en-US" dirty="0">
                <a:cs typeface="Calibri" panose="020F0502020204030204"/>
              </a:rPr>
              <a:t>Community partnerships with </a:t>
            </a:r>
            <a:r>
              <a:rPr lang="en-US" dirty="0" err="1">
                <a:cs typeface="Calibri" panose="020F0502020204030204"/>
              </a:rPr>
              <a:t>broffebrenner’s</a:t>
            </a:r>
            <a:r>
              <a:rPr lang="en-US" dirty="0">
                <a:cs typeface="Calibri" panose="020F0502020204030204"/>
              </a:rPr>
              <a:t> </a:t>
            </a:r>
            <a:r>
              <a:rPr lang="en-US" dirty="0" err="1">
                <a:cs typeface="Calibri" panose="020F0502020204030204"/>
              </a:rPr>
              <a:t>ecologcial</a:t>
            </a:r>
            <a:r>
              <a:rPr lang="en-US" dirty="0">
                <a:cs typeface="Calibri" panose="020F0502020204030204"/>
              </a:rPr>
              <a:t> systems theory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Hearing develops in utero by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month of pregnancy. Dr. T. Berry Brazelton found that newborns at birth turn their head to the voice of their parent vs. pediatrician (they turn to the voice they know and have heard in utero)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2 months </a:t>
            </a:r>
            <a:r>
              <a:rPr lang="en-US" sz="1200" kern="1200" dirty="0">
                <a:solidFill>
                  <a:schemeClr val="tx1"/>
                </a:solidFill>
                <a:effectLst/>
                <a:latin typeface="+mn-lt"/>
                <a:ea typeface="+mn-ea"/>
                <a:cs typeface="+mn-cs"/>
              </a:rPr>
              <a:t>of age </a:t>
            </a:r>
            <a:r>
              <a:rPr lang="en-US" sz="1200" dirty="0"/>
              <a:t>Research identified that at </a:t>
            </a:r>
            <a:r>
              <a:rPr lang="en-US" sz="1200" b="0" dirty="0"/>
              <a:t>2 months of age</a:t>
            </a:r>
            <a:r>
              <a:rPr lang="en-US" sz="1200" b="1" dirty="0"/>
              <a:t>,</a:t>
            </a:r>
            <a:r>
              <a:rPr lang="en-US" sz="1200" dirty="0"/>
              <a:t> babies can match vowels they hear with the corresponding lip movements.   They are </a:t>
            </a:r>
            <a:r>
              <a:rPr lang="en-US" sz="1200" kern="1200" dirty="0">
                <a:solidFill>
                  <a:schemeClr val="tx1"/>
                </a:solidFill>
                <a:effectLst/>
                <a:latin typeface="+mn-lt"/>
                <a:ea typeface="+mn-ea"/>
                <a:cs typeface="+mn-cs"/>
              </a:rPr>
              <a:t>lip reading, studying and mimicking facial expressions, matching sounds to linguistic input, phonetic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6 month </a:t>
            </a:r>
            <a:r>
              <a:rPr lang="en-US" dirty="0"/>
              <a:t>infants produce </a:t>
            </a:r>
            <a:r>
              <a:rPr lang="en-US" i="1" dirty="0"/>
              <a:t>universal</a:t>
            </a:r>
            <a:r>
              <a:rPr lang="en-US" dirty="0"/>
              <a:t> sounds when babbling . De </a:t>
            </a:r>
            <a:r>
              <a:rPr lang="en-US" dirty="0" err="1"/>
              <a:t>Boysson-Bardies</a:t>
            </a:r>
            <a:r>
              <a:rPr lang="en-US" dirty="0"/>
              <a:t>, B. (2001). </a:t>
            </a:r>
            <a:r>
              <a:rPr lang="en-US" i="1" dirty="0"/>
              <a:t>How language comes to children: Birth to 2 years old. </a:t>
            </a:r>
            <a:r>
              <a:rPr lang="en-US" dirty="0"/>
              <a:t>MIT Press.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8 months  </a:t>
            </a:r>
            <a:r>
              <a:rPr lang="en-US" sz="1200" kern="1200" dirty="0">
                <a:solidFill>
                  <a:schemeClr val="tx1"/>
                </a:solidFill>
                <a:effectLst/>
                <a:latin typeface="+mn-lt"/>
                <a:ea typeface="+mn-ea"/>
                <a:cs typeface="+mn-cs"/>
              </a:rPr>
              <a:t>language specific babbling.  Research by </a:t>
            </a:r>
            <a:r>
              <a:rPr lang="en-US" dirty="0"/>
              <a:t>De </a:t>
            </a:r>
            <a:r>
              <a:rPr lang="en-US" dirty="0" err="1"/>
              <a:t>Boysson-Bardies</a:t>
            </a:r>
            <a:r>
              <a:rPr lang="en-US" dirty="0"/>
              <a:t>, B. (2001)</a:t>
            </a:r>
            <a:r>
              <a:rPr lang="en-US" sz="1200" kern="1200" dirty="0">
                <a:solidFill>
                  <a:schemeClr val="tx1"/>
                </a:solidFill>
                <a:effectLst/>
                <a:latin typeface="+mn-lt"/>
                <a:ea typeface="+mn-ea"/>
                <a:cs typeface="+mn-cs"/>
              </a:rPr>
              <a:t> </a:t>
            </a:r>
            <a:r>
              <a:rPr lang="en-US" dirty="0"/>
              <a:t>babbling and first words of infants from Japan, England, France and Sweden were different as the babies begin to utilize the sounds of their particular language. De </a:t>
            </a:r>
            <a:r>
              <a:rPr lang="en-US" dirty="0" err="1"/>
              <a:t>Boysson-Bardies</a:t>
            </a:r>
            <a:r>
              <a:rPr lang="en-US" dirty="0"/>
              <a:t>, B. (2001). </a:t>
            </a:r>
            <a:r>
              <a:rPr lang="en-US" i="1" dirty="0"/>
              <a:t>How language comes to children: Birth to 2 years old. </a:t>
            </a:r>
            <a:r>
              <a:rPr lang="en-US" dirty="0"/>
              <a:t>MIT Press.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prstClr val="black"/>
                </a:solidFill>
              </a:rPr>
              <a:t>9–14 months of age </a:t>
            </a:r>
            <a:r>
              <a:rPr lang="en-US" sz="1200" dirty="0">
                <a:solidFill>
                  <a:prstClr val="black"/>
                </a:solidFill>
              </a:rPr>
              <a:t>babbling becomes language-specific. Infants/toddlers</a:t>
            </a:r>
            <a:r>
              <a:rPr lang="en-US" sz="1200" b="1" dirty="0">
                <a:solidFill>
                  <a:prstClr val="black"/>
                </a:solidFill>
              </a:rPr>
              <a:t> </a:t>
            </a:r>
            <a:r>
              <a:rPr lang="en-US" sz="1200" dirty="0">
                <a:solidFill>
                  <a:prstClr val="black"/>
                </a:solidFill>
              </a:rPr>
              <a:t>from Algeria, England, China, and France babble differently replicating the phonetic units used in their native language.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prstClr val="black"/>
                </a:solidFill>
              </a:rPr>
              <a:t>14–20 months old,</a:t>
            </a:r>
            <a:r>
              <a:rPr lang="en-US" sz="1200" dirty="0">
                <a:solidFill>
                  <a:prstClr val="black"/>
                </a:solidFill>
              </a:rPr>
              <a:t> brain activity in response to linguistic input settles in the Broca’s and Wernicke’s language processing areas of the brain. </a:t>
            </a:r>
            <a:r>
              <a:rPr lang="en-US" dirty="0">
                <a:ea typeface="MS Mincho" panose="02020609040205080304" pitchFamily="49" charset="-128"/>
                <a:cs typeface="Times New Roman" panose="02020603050405020304" pitchFamily="18" charset="0"/>
              </a:rPr>
              <a:t>Mills, D.L., Prat, C., </a:t>
            </a:r>
            <a:r>
              <a:rPr lang="en-US" dirty="0" err="1">
                <a:ea typeface="MS Mincho" panose="02020609040205080304" pitchFamily="49" charset="-128"/>
                <a:cs typeface="Times New Roman" panose="02020603050405020304" pitchFamily="18" charset="0"/>
              </a:rPr>
              <a:t>Zangl</a:t>
            </a:r>
            <a:r>
              <a:rPr lang="en-US" dirty="0">
                <a:ea typeface="MS Mincho" panose="02020609040205080304" pitchFamily="49" charset="-128"/>
                <a:cs typeface="Times New Roman" panose="02020603050405020304" pitchFamily="18" charset="0"/>
              </a:rPr>
              <a:t>, R., Stager, C.L., Neville, H.J., &amp; </a:t>
            </a:r>
            <a:r>
              <a:rPr lang="en-US" dirty="0" err="1">
                <a:ea typeface="MS Mincho" panose="02020609040205080304" pitchFamily="49" charset="-128"/>
                <a:cs typeface="Times New Roman" panose="02020603050405020304" pitchFamily="18" charset="0"/>
              </a:rPr>
              <a:t>Werker</a:t>
            </a:r>
            <a:r>
              <a:rPr lang="en-US" dirty="0">
                <a:ea typeface="MS Mincho" panose="02020609040205080304" pitchFamily="49" charset="-128"/>
                <a:cs typeface="Times New Roman" panose="02020603050405020304" pitchFamily="18" charset="0"/>
              </a:rPr>
              <a:t>, J.F. (2004). Language experience and the organization of brain activity to phonetically similar words: ERP evidence from 14- and 20- month-olds. </a:t>
            </a:r>
            <a:r>
              <a:rPr lang="en-US" i="1" dirty="0">
                <a:ea typeface="MS Mincho" panose="02020609040205080304" pitchFamily="49" charset="-128"/>
                <a:cs typeface="Times New Roman" panose="02020603050405020304" pitchFamily="18" charset="0"/>
              </a:rPr>
              <a:t>Journal of Cognitive Neuroscience.</a:t>
            </a:r>
            <a:r>
              <a:rPr lang="en-US" dirty="0">
                <a:ea typeface="MS Mincho" panose="02020609040205080304" pitchFamily="49" charset="-128"/>
                <a:cs typeface="Times New Roman" panose="02020603050405020304" pitchFamily="18" charset="0"/>
              </a:rPr>
              <a:t> Volume 16 (8), 1452-1464.</a:t>
            </a:r>
            <a:endParaRPr lang="en-US" dirty="0"/>
          </a:p>
          <a:p>
            <a:pPr marL="171450" indent="-171450" algn="l">
              <a:buFont typeface="Arial" panose="020B0604020202020204" pitchFamily="34" charset="0"/>
              <a:buChar cha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 a newborn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enter into a family that could speak any of the </a:t>
            </a:r>
            <a:r>
              <a:rPr lang="en-US" sz="1200" b="1" kern="1200" dirty="0">
                <a:solidFill>
                  <a:schemeClr val="tx1"/>
                </a:solidFill>
                <a:effectLst/>
                <a:latin typeface="+mn-lt"/>
                <a:ea typeface="+mn-ea"/>
                <a:cs typeface="+mn-cs"/>
              </a:rPr>
              <a:t>distinct languages </a:t>
            </a:r>
            <a:r>
              <a:rPr lang="en-US" sz="1200" kern="1200" dirty="0">
                <a:solidFill>
                  <a:schemeClr val="tx1"/>
                </a:solidFill>
                <a:effectLst/>
                <a:latin typeface="+mn-lt"/>
                <a:ea typeface="+mn-ea"/>
                <a:cs typeface="+mn-cs"/>
              </a:rPr>
              <a:t>that exist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Babies go from no language….. to </a:t>
            </a:r>
            <a:r>
              <a:rPr lang="en-US" sz="1200" b="0" dirty="0">
                <a:cs typeface="Calibri"/>
              </a:rPr>
              <a:t>becoming fully FLUENT in any language in the world…. within 2 years….. How do they do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cs typeface="Calibri"/>
              </a:rPr>
              <a:t>In the interest of time I will highlight one researcher and key piece of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cs typeface="Calibri"/>
            </a:endParaRPr>
          </a:p>
          <a:p>
            <a:pPr marL="171450" indent="-171450" algn="l">
              <a:buFont typeface="Arial" panose="020B0604020202020204" pitchFamily="34" charset="0"/>
              <a:buChar char="•"/>
            </a:pPr>
            <a:r>
              <a:rPr lang="en-US" sz="1200" kern="1200" dirty="0">
                <a:solidFill>
                  <a:schemeClr val="tx1"/>
                </a:solidFill>
                <a:effectLst/>
                <a:latin typeface="+mn-lt"/>
                <a:ea typeface="+mn-ea"/>
                <a:cs typeface="+mn-cs"/>
              </a:rPr>
              <a:t>According to Dr. Patricia Kul - The world's languages contain around </a:t>
            </a:r>
            <a:r>
              <a:rPr lang="en-US" sz="1200" b="1" kern="1200" dirty="0">
                <a:solidFill>
                  <a:schemeClr val="tx1"/>
                </a:solidFill>
                <a:effectLst/>
                <a:latin typeface="+mn-lt"/>
                <a:ea typeface="+mn-ea"/>
                <a:cs typeface="+mn-cs"/>
              </a:rPr>
              <a:t>600 consonants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200 vowels </a:t>
            </a:r>
            <a:r>
              <a:rPr lang="en-US" sz="1200" u="none" kern="1200" dirty="0">
                <a:solidFill>
                  <a:schemeClr val="tx1"/>
                </a:solidFill>
                <a:effectLst/>
                <a:latin typeface="+mn-lt"/>
                <a:ea typeface="+mn-ea"/>
                <a:cs typeface="+mn-cs"/>
              </a:rPr>
              <a:t>however, </a:t>
            </a:r>
            <a:r>
              <a:rPr lang="en-US" sz="1200" u="sng" kern="1200" dirty="0">
                <a:solidFill>
                  <a:schemeClr val="tx1"/>
                </a:solidFill>
                <a:effectLst/>
                <a:latin typeface="+mn-lt"/>
                <a:ea typeface="+mn-ea"/>
                <a:cs typeface="+mn-cs"/>
              </a:rPr>
              <a:t>each language </a:t>
            </a:r>
            <a:r>
              <a:rPr lang="en-US" sz="1200" u="none" kern="1200" dirty="0">
                <a:solidFill>
                  <a:schemeClr val="tx1"/>
                </a:solidFill>
                <a:effectLst/>
                <a:latin typeface="+mn-lt"/>
                <a:ea typeface="+mn-ea"/>
                <a:cs typeface="+mn-cs"/>
              </a:rPr>
              <a:t>uses a</a:t>
            </a:r>
            <a:r>
              <a:rPr lang="en-US" sz="1200" u="sng" kern="1200" dirty="0">
                <a:solidFill>
                  <a:schemeClr val="tx1"/>
                </a:solidFill>
                <a:effectLst/>
                <a:latin typeface="+mn-lt"/>
                <a:ea typeface="+mn-ea"/>
                <a:cs typeface="+mn-cs"/>
              </a:rPr>
              <a:t> unique set </a:t>
            </a:r>
            <a:r>
              <a:rPr lang="en-US" sz="1200" u="none" kern="1200" dirty="0">
                <a:solidFill>
                  <a:schemeClr val="tx1"/>
                </a:solidFill>
                <a:effectLst/>
                <a:latin typeface="+mn-lt"/>
                <a:ea typeface="+mn-ea"/>
                <a:cs typeface="+mn-cs"/>
              </a:rPr>
              <a:t>of roughly </a:t>
            </a:r>
            <a:r>
              <a:rPr lang="en-US" sz="1200" b="1" kern="1200" dirty="0">
                <a:solidFill>
                  <a:schemeClr val="tx1"/>
                </a:solidFill>
                <a:effectLst/>
                <a:latin typeface="+mn-lt"/>
                <a:ea typeface="+mn-ea"/>
                <a:cs typeface="+mn-cs"/>
              </a:rPr>
              <a:t>40 phonemes </a:t>
            </a:r>
          </a:p>
          <a:p>
            <a:pPr marL="171450" indent="-171450" algn="l">
              <a:buFont typeface="Arial" panose="020B0604020202020204" pitchFamily="34" charset="0"/>
              <a:buChar char="•"/>
            </a:pPr>
            <a:r>
              <a:rPr lang="en-US" sz="1200" u="none" kern="1200" dirty="0">
                <a:solidFill>
                  <a:schemeClr val="tx1"/>
                </a:solidFill>
                <a:effectLst/>
                <a:latin typeface="+mn-lt"/>
                <a:ea typeface="+mn-ea"/>
                <a:cs typeface="+mn-cs"/>
              </a:rPr>
              <a:t>Research indicates that </a:t>
            </a:r>
            <a:r>
              <a:rPr lang="en-US" sz="1200" u="sng" kern="1200" dirty="0">
                <a:solidFill>
                  <a:schemeClr val="tx1"/>
                </a:solidFill>
                <a:effectLst/>
                <a:latin typeface="+mn-lt"/>
                <a:ea typeface="+mn-ea"/>
                <a:cs typeface="+mn-cs"/>
              </a:rPr>
              <a:t>Infants’ sensitivity to phonetic detail </a:t>
            </a:r>
            <a:r>
              <a:rPr lang="en-US" sz="1200" kern="1200" dirty="0">
                <a:solidFill>
                  <a:schemeClr val="tx1"/>
                </a:solidFill>
                <a:effectLst/>
                <a:latin typeface="+mn-lt"/>
                <a:ea typeface="+mn-ea"/>
                <a:cs typeface="+mn-cs"/>
              </a:rPr>
              <a:t>helps them identify the </a:t>
            </a:r>
            <a:r>
              <a:rPr lang="en-US" sz="1200" b="1" kern="1200" dirty="0">
                <a:solidFill>
                  <a:schemeClr val="tx1"/>
                </a:solidFill>
                <a:effectLst/>
                <a:latin typeface="+mn-lt"/>
                <a:ea typeface="+mn-ea"/>
                <a:cs typeface="+mn-cs"/>
              </a:rPr>
              <a:t>40 distinct phonemes </a:t>
            </a:r>
            <a:r>
              <a:rPr lang="en-US" sz="1200" kern="1200" dirty="0">
                <a:solidFill>
                  <a:schemeClr val="tx1"/>
                </a:solidFill>
                <a:effectLst/>
                <a:latin typeface="+mn-lt"/>
                <a:ea typeface="+mn-ea"/>
                <a:cs typeface="+mn-cs"/>
              </a:rPr>
              <a:t>of their ambient language. </a:t>
            </a:r>
          </a:p>
          <a:p>
            <a:pPr marL="171450" indent="-171450" algn="l">
              <a:buFont typeface="Arial" panose="020B0604020202020204" pitchFamily="34" charset="0"/>
              <a:buChar char="•"/>
            </a:pPr>
            <a:r>
              <a:rPr lang="en-US" sz="1200" kern="1200" dirty="0">
                <a:solidFill>
                  <a:schemeClr val="tx1"/>
                </a:solidFill>
                <a:effectLst/>
                <a:latin typeface="+mn-lt"/>
                <a:ea typeface="+mn-ea"/>
                <a:cs typeface="+mn-cs"/>
              </a:rPr>
              <a:t>From there they begin to replicate sounds, parse words, map words and increase their knowledge base to first word production and vocabulary expansion. </a:t>
            </a:r>
          </a:p>
          <a:p>
            <a:pPr marL="171450" indent="-171450" algn="l">
              <a:buFont typeface="Arial" panose="020B0604020202020204" pitchFamily="34" charset="0"/>
              <a:buChar char="•"/>
            </a:pPr>
            <a:r>
              <a:rPr lang="en-US" sz="1200" kern="1200" baseline="0" dirty="0">
                <a:solidFill>
                  <a:schemeClr val="tx1"/>
                </a:solidFill>
                <a:effectLst/>
                <a:latin typeface="+mn-lt"/>
                <a:ea typeface="+mn-ea"/>
                <a:cs typeface="+mn-cs"/>
              </a:rPr>
              <a:t>We lose </a:t>
            </a:r>
            <a:r>
              <a:rPr lang="en-US" sz="1200" b="1" kern="1200" baseline="0" dirty="0">
                <a:solidFill>
                  <a:schemeClr val="tx1"/>
                </a:solidFill>
                <a:effectLst/>
                <a:latin typeface="+mn-lt"/>
                <a:ea typeface="+mn-ea"/>
                <a:cs typeface="+mn-cs"/>
              </a:rPr>
              <a:t>this </a:t>
            </a:r>
            <a:r>
              <a:rPr lang="en-US" sz="1200" kern="1200" baseline="0" dirty="0">
                <a:solidFill>
                  <a:schemeClr val="tx1"/>
                </a:solidFill>
                <a:effectLst/>
                <a:latin typeface="+mn-lt"/>
                <a:ea typeface="+mn-ea"/>
                <a:cs typeface="+mn-cs"/>
              </a:rPr>
              <a:t>ability or cognitive-linguistic superpower as we begin to master our dominant language.</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This is one example of the research on language acquisition </a:t>
            </a:r>
            <a:r>
              <a:rPr lang="en-US" sz="1200" b="0" kern="1200" dirty="0">
                <a:solidFill>
                  <a:schemeClr val="tx1"/>
                </a:solidFill>
                <a:effectLst/>
                <a:latin typeface="+mn-lt"/>
                <a:ea typeface="+mn-ea"/>
                <a:cs typeface="+mn-cs"/>
              </a:rPr>
              <a:t>birth to 2 years old in which </a:t>
            </a:r>
            <a:r>
              <a:rPr lang="en-US" sz="1200" b="1" kern="1200" dirty="0">
                <a:solidFill>
                  <a:schemeClr val="tx1"/>
                </a:solidFill>
                <a:effectLst/>
                <a:latin typeface="+mn-lt"/>
                <a:ea typeface="+mn-ea"/>
                <a:cs typeface="+mn-cs"/>
              </a:rPr>
              <a:t>babies are truly the champions </a:t>
            </a:r>
            <a:r>
              <a:rPr lang="en-US" sz="1200" kern="1200" dirty="0">
                <a:solidFill>
                  <a:schemeClr val="tx1"/>
                </a:solidFill>
                <a:effectLst/>
                <a:latin typeface="+mn-lt"/>
                <a:ea typeface="+mn-ea"/>
                <a:cs typeface="+mn-cs"/>
              </a:rPr>
              <a:t>of learning </a:t>
            </a:r>
            <a:r>
              <a:rPr lang="en-US" sz="1200" b="1" kern="1200" dirty="0">
                <a:solidFill>
                  <a:schemeClr val="tx1"/>
                </a:solidFill>
                <a:effectLst/>
                <a:latin typeface="+mn-lt"/>
                <a:ea typeface="+mn-ea"/>
                <a:cs typeface="+mn-cs"/>
              </a:rPr>
              <a:t>any language </a:t>
            </a:r>
            <a:r>
              <a:rPr lang="en-US" sz="1200" kern="1200" dirty="0">
                <a:solidFill>
                  <a:schemeClr val="tx1"/>
                </a:solidFill>
                <a:effectLst/>
                <a:latin typeface="+mn-lt"/>
                <a:ea typeface="+mn-ea"/>
                <a:cs typeface="+mn-cs"/>
              </a:rPr>
              <a:t>in the world </a:t>
            </a:r>
            <a:r>
              <a:rPr lang="en-US" sz="1200" b="1" kern="1200" dirty="0">
                <a:solidFill>
                  <a:schemeClr val="tx1"/>
                </a:solidFill>
                <a:effectLst/>
                <a:latin typeface="+mn-lt"/>
                <a:ea typeface="+mn-ea"/>
                <a:cs typeface="+mn-cs"/>
              </a:rPr>
              <a:t>more quickly than adults</a:t>
            </a:r>
            <a:r>
              <a:rPr lang="en-US" sz="1200" kern="1200" dirty="0">
                <a:solidFill>
                  <a:schemeClr val="tx1"/>
                </a:solidFill>
                <a:effectLst/>
                <a:latin typeface="+mn-lt"/>
                <a:ea typeface="+mn-ea"/>
                <a:cs typeface="+mn-cs"/>
              </a:rPr>
              <a:t>, becoming fluent, </a:t>
            </a:r>
            <a:r>
              <a:rPr lang="en-US" sz="1200" b="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with accuracy.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cs typeface="Calibri"/>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endParaRPr lang="en-US" dirty="0">
              <a:cs typeface="Calibri" panose="020F0502020204030204"/>
            </a:endParaRPr>
          </a:p>
          <a:p>
            <a:pPr marL="0" indent="0" algn="l">
              <a:buFont typeface="Arial" panose="020B0604020202020204" pitchFamily="34" charset="0"/>
              <a:buNone/>
            </a:pPr>
            <a:r>
              <a:rPr lang="en-US" sz="1200" b="1" dirty="0"/>
              <a:t>In Utero, hearing develops by the 6</a:t>
            </a:r>
            <a:r>
              <a:rPr lang="en-US" sz="1200" b="1" baseline="30000" dirty="0"/>
              <a:t>th</a:t>
            </a:r>
            <a:r>
              <a:rPr lang="en-US" sz="1200" b="1" dirty="0"/>
              <a:t>-7</a:t>
            </a:r>
            <a:r>
              <a:rPr lang="en-US" sz="1200" b="1" baseline="30000" dirty="0"/>
              <a:t>th</a:t>
            </a:r>
            <a:r>
              <a:rPr lang="en-US" sz="1200" b="1" dirty="0"/>
              <a:t> month of pregnancy</a:t>
            </a:r>
            <a:r>
              <a:rPr lang="en-US" sz="1200" dirty="0"/>
              <a:t>……</a:t>
            </a:r>
          </a:p>
          <a:p>
            <a:pPr marL="0" indent="0" algn="l">
              <a:buFont typeface="Arial" panose="020B0604020202020204" pitchFamily="34" charset="0"/>
              <a:buNone/>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Newborns</a:t>
            </a:r>
            <a:r>
              <a:rPr lang="en-US" sz="1200" dirty="0"/>
              <a:t>, just minutes old </a:t>
            </a:r>
            <a:r>
              <a:rPr lang="en-US" sz="1200" b="1" dirty="0"/>
              <a:t>turn their head to the familiar voice… the parent's voice </a:t>
            </a:r>
            <a:r>
              <a:rPr lang="en-US" sz="1200" dirty="0"/>
              <a:t>that they heard while they were in the womb.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a:t>
            </a:r>
            <a:r>
              <a:rPr lang="en-US" dirty="0" err="1"/>
              <a:t>Hotelling</a:t>
            </a:r>
            <a:r>
              <a:rPr lang="en-US" dirty="0"/>
              <a:t>, B. (2004) Newborn Capabilities: Parent Teaching Is a Necessity. Journal of Perinatal Education 2004 Fall; 13(4): 43–49.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Research from Patterson and </a:t>
            </a:r>
            <a:r>
              <a:rPr lang="en-US" sz="1200" dirty="0" err="1"/>
              <a:t>Werker</a:t>
            </a:r>
            <a:r>
              <a:rPr lang="en-US" sz="1200" dirty="0"/>
              <a:t> identified that at </a:t>
            </a:r>
            <a:r>
              <a:rPr lang="en-US" sz="1200" b="1" dirty="0"/>
              <a:t>2 months of age,</a:t>
            </a:r>
            <a:r>
              <a:rPr lang="en-US" sz="1200" dirty="0"/>
              <a:t> babies also </a:t>
            </a:r>
            <a:r>
              <a:rPr lang="en-US" sz="1200" b="1" u="sng" dirty="0"/>
              <a:t>watch</a:t>
            </a:r>
            <a:r>
              <a:rPr lang="en-US" sz="1200" u="sng" dirty="0"/>
              <a:t> </a:t>
            </a:r>
            <a:r>
              <a:rPr lang="en-US" sz="1200" dirty="0"/>
              <a:t>and eye tracking indicated that they </a:t>
            </a:r>
            <a:r>
              <a:rPr lang="en-US" sz="1200" b="1" dirty="0"/>
              <a:t>match the sounds they hear </a:t>
            </a:r>
            <a:r>
              <a:rPr lang="en-US" sz="1200" dirty="0"/>
              <a:t>(phonetic information) </a:t>
            </a:r>
            <a:r>
              <a:rPr lang="en-US" sz="1200" b="1" dirty="0"/>
              <a:t>with the </a:t>
            </a:r>
            <a:r>
              <a:rPr lang="en-US" sz="1200" b="1" u="sng" dirty="0"/>
              <a:t>corresponding lip movements </a:t>
            </a:r>
            <a:r>
              <a:rPr lang="en-US" sz="1200" b="0" u="none" dirty="0"/>
              <a:t>of any </a:t>
            </a:r>
            <a:r>
              <a:rPr lang="en-US" sz="1200" dirty="0"/>
              <a:t>language being spoken.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Patterson, M. L., and </a:t>
            </a:r>
            <a:r>
              <a:rPr lang="en-US" dirty="0" err="1"/>
              <a:t>Werker</a:t>
            </a:r>
            <a:r>
              <a:rPr lang="en-US" dirty="0"/>
              <a:t>, J. F. (2003). Two-month-old infants match phonetic information in lips and voice. </a:t>
            </a:r>
            <a:r>
              <a:rPr lang="en-US" i="1" dirty="0"/>
              <a:t>Developmental Science, 6</a:t>
            </a:r>
            <a:r>
              <a:rPr lang="en-US" dirty="0"/>
              <a:t>(2), 191-196.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t>De </a:t>
            </a:r>
            <a:r>
              <a:rPr lang="en-US" sz="2000" dirty="0" err="1"/>
              <a:t>Boysson-Bardies</a:t>
            </a:r>
            <a:r>
              <a:rPr lang="en-US" sz="2000" dirty="0"/>
              <a:t>, B., and </a:t>
            </a:r>
            <a:r>
              <a:rPr lang="en-US" sz="2000" dirty="0" err="1"/>
              <a:t>Vihman</a:t>
            </a:r>
            <a:r>
              <a:rPr lang="en-US" sz="2000" dirty="0"/>
              <a:t> studied and analyzed the babbling of infants from different language backgrounds and countries around the world</a:t>
            </a:r>
            <a:r>
              <a:rPr lang="en-US" sz="2000" b="1" dirty="0"/>
              <a:t> </a:t>
            </a:r>
            <a:r>
              <a:rPr lang="en-US" sz="2000" b="0" dirty="0"/>
              <a:t>and </a:t>
            </a:r>
            <a:r>
              <a:rPr lang="en-US" sz="2000" dirty="0"/>
              <a:t>found that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6 months </a:t>
            </a:r>
            <a:r>
              <a:rPr lang="en-US" sz="2000" b="1" dirty="0">
                <a:solidFill>
                  <a:prstClr val="black"/>
                </a:solidFill>
              </a:rPr>
              <a:t>of age </a:t>
            </a:r>
            <a:r>
              <a:rPr lang="en-US" b="1" i="1" dirty="0"/>
              <a:t>universal</a:t>
            </a:r>
            <a:r>
              <a:rPr lang="en-US" b="1" dirty="0"/>
              <a:t> babbling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prstClr val="black"/>
                </a:solidFill>
              </a:rPr>
              <a:t>8 months of age variegated babbling emerges </a:t>
            </a:r>
            <a:r>
              <a:rPr lang="en-US" dirty="0">
                <a:solidFill>
                  <a:prstClr val="black"/>
                </a:solidFill>
              </a:rPr>
              <a:t>and </a:t>
            </a:r>
            <a:r>
              <a:rPr lang="en-US" dirty="0"/>
              <a:t>infants from different language backgrounds (</a:t>
            </a:r>
            <a:r>
              <a:rPr lang="en-US" b="1" dirty="0"/>
              <a:t>English, French, Japanese and Swedish</a:t>
            </a:r>
            <a:r>
              <a:rPr lang="en-US" dirty="0"/>
              <a:t>) had </a:t>
            </a:r>
            <a:r>
              <a:rPr lang="en-US" b="1" dirty="0"/>
              <a:t>statistically significant </a:t>
            </a:r>
            <a:r>
              <a:rPr lang="en-US" dirty="0"/>
              <a:t>differences in the babbling.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prstClr val="black"/>
                </a:solidFill>
              </a:rPr>
              <a:t>9–14 months of age </a:t>
            </a:r>
            <a:r>
              <a:rPr lang="en-US" sz="1200" dirty="0">
                <a:solidFill>
                  <a:prstClr val="black"/>
                </a:solidFill>
              </a:rPr>
              <a:t>babbling </a:t>
            </a:r>
            <a:r>
              <a:rPr lang="en-US" sz="1200" b="1" dirty="0">
                <a:solidFill>
                  <a:prstClr val="black"/>
                </a:solidFill>
              </a:rPr>
              <a:t>becomes</a:t>
            </a:r>
            <a:r>
              <a:rPr lang="en-US" sz="1200" dirty="0">
                <a:solidFill>
                  <a:prstClr val="black"/>
                </a:solidFill>
              </a:rPr>
              <a:t> </a:t>
            </a:r>
            <a:r>
              <a:rPr lang="en-US" sz="1200" b="1" dirty="0">
                <a:solidFill>
                  <a:prstClr val="black"/>
                </a:solidFill>
              </a:rPr>
              <a:t>language-specific</a:t>
            </a:r>
            <a:r>
              <a:rPr lang="en-US" sz="1200" dirty="0">
                <a:solidFill>
                  <a:prstClr val="black"/>
                </a:solidFill>
              </a:rPr>
              <a:t>. Infants/toddlers</a:t>
            </a:r>
            <a:r>
              <a:rPr lang="en-US" sz="1200" b="1" dirty="0">
                <a:solidFill>
                  <a:prstClr val="black"/>
                </a:solidFill>
              </a:rPr>
              <a:t> </a:t>
            </a:r>
            <a:r>
              <a:rPr lang="en-US" sz="1200" dirty="0">
                <a:solidFill>
                  <a:prstClr val="black"/>
                </a:solidFill>
              </a:rPr>
              <a:t>from </a:t>
            </a:r>
            <a:r>
              <a:rPr lang="en-US" sz="1200" b="1" dirty="0">
                <a:solidFill>
                  <a:prstClr val="black"/>
                </a:solidFill>
              </a:rPr>
              <a:t>Algeria, England, China, and France </a:t>
            </a:r>
            <a:r>
              <a:rPr lang="en-US" sz="1200" dirty="0">
                <a:solidFill>
                  <a:prstClr val="black"/>
                </a:solidFill>
              </a:rPr>
              <a:t>babble differently.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	De </a:t>
            </a:r>
            <a:r>
              <a:rPr lang="en-US" sz="1200" dirty="0" err="1"/>
              <a:t>Boysson-Bardies</a:t>
            </a:r>
            <a:r>
              <a:rPr lang="en-US" sz="1200" dirty="0"/>
              <a:t>, B., and </a:t>
            </a:r>
            <a:r>
              <a:rPr lang="en-US" sz="1200" dirty="0" err="1"/>
              <a:t>Vihman</a:t>
            </a:r>
            <a:r>
              <a:rPr lang="en-US" sz="1200" dirty="0"/>
              <a:t>, M. (1991). Adaptation to Language: Evidence from Babbling and First Words in Four Languages. </a:t>
            </a:r>
            <a:r>
              <a:rPr lang="en-US" sz="1200" i="1" dirty="0"/>
              <a:t>Language,</a:t>
            </a:r>
            <a:r>
              <a:rPr lang="en-US" sz="1200" dirty="0"/>
              <a:t> </a:t>
            </a:r>
            <a:r>
              <a:rPr lang="en-US" sz="1200" i="1" dirty="0"/>
              <a:t>67</a:t>
            </a:r>
            <a:r>
              <a:rPr lang="en-US" sz="1200" dirty="0"/>
              <a:t>(2), 297-319. doi:10.2307/415108.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Brain imaging studies found that the brain activity of </a:t>
            </a:r>
            <a:r>
              <a:rPr lang="en-US" sz="1200" b="1" u="none" kern="1200" dirty="0">
                <a:solidFill>
                  <a:schemeClr val="tx1"/>
                </a:solidFill>
                <a:effectLst/>
                <a:latin typeface="+mn-lt"/>
                <a:ea typeface="+mn-ea"/>
                <a:cs typeface="+mn-cs"/>
              </a:rPr>
              <a:t>14-20 months </a:t>
            </a:r>
            <a:r>
              <a:rPr lang="en-US" sz="1200" u="none" kern="1200" dirty="0">
                <a:solidFill>
                  <a:schemeClr val="tx1"/>
                </a:solidFill>
                <a:effectLst/>
                <a:latin typeface="+mn-lt"/>
                <a:ea typeface="+mn-ea"/>
                <a:cs typeface="+mn-cs"/>
              </a:rPr>
              <a:t>old infants’ in response to linguistic input settles in the </a:t>
            </a:r>
            <a:r>
              <a:rPr lang="en-US" sz="1200" b="1" u="none" kern="1200" dirty="0">
                <a:solidFill>
                  <a:schemeClr val="tx1"/>
                </a:solidFill>
                <a:effectLst/>
                <a:latin typeface="+mn-lt"/>
                <a:ea typeface="+mn-ea"/>
                <a:cs typeface="+mn-cs"/>
              </a:rPr>
              <a:t>Broca’s and Wernicke’s language processing areas of the brain.</a:t>
            </a:r>
            <a:r>
              <a:rPr lang="en-US" sz="1200" u="none"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a:solidFill>
                  <a:schemeClr val="tx1"/>
                </a:solidFill>
                <a:effectLst/>
                <a:latin typeface="+mn-lt"/>
                <a:ea typeface="+mn-ea"/>
                <a:cs typeface="+mn-cs"/>
              </a:rPr>
              <a:t>Broca’s Area lights up / shows activation when you are talking or producing speech (both spoken language and sign language)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a:solidFill>
                  <a:schemeClr val="tx1"/>
                </a:solidFill>
                <a:effectLst/>
                <a:latin typeface="+mn-lt"/>
                <a:ea typeface="+mn-ea"/>
                <a:cs typeface="+mn-cs"/>
              </a:rPr>
              <a:t>Wernicke’s Area  lights up during language comprehension.  When a baby’s brain is processing this as language whether it’s spoken language or sign language).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a:solidFill>
                  <a:schemeClr val="tx1"/>
                </a:solidFill>
                <a:effectLst/>
                <a:latin typeface="+mn-lt"/>
                <a:ea typeface="+mn-ea"/>
                <a:cs typeface="+mn-cs"/>
              </a:rPr>
              <a:t>Since you can’t ask a baby in different languages “do you understand what I’m saying in different languages?”  the brain imaging studies show how the infant/toddler brain processing the information as language.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a:solidFill>
                  <a:schemeClr val="tx1"/>
                </a:solidFill>
                <a:effectLst/>
                <a:latin typeface="+mn-lt"/>
                <a:ea typeface="+mn-ea"/>
                <a:cs typeface="+mn-cs"/>
              </a:rPr>
              <a:t>If it were heard as arbitrary sound like a bell or a dog barking the brain activity would be in the temporal lobe which processes sound……… but the research and  brain imaging studies showed activation in the Wernicke’s Language Processing Area of the brain.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a:solidFill>
                  <a:schemeClr val="tx1"/>
                </a:solidFill>
                <a:effectLst/>
                <a:latin typeface="+mn-lt"/>
                <a:ea typeface="+mn-ea"/>
                <a:cs typeface="+mn-cs"/>
              </a:rPr>
              <a:t>This 14-20 month age-range coincides with the time-frame in which infants typically produce words, expand their vocabulary, and develop of sentences.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S Mincho" panose="02020609040205080304" pitchFamily="49" charset="-128"/>
                <a:cs typeface="Times New Roman" panose="02020603050405020304" pitchFamily="18" charset="0"/>
              </a:rPr>
              <a:t>	Mills, D.L., Prat, C., </a:t>
            </a:r>
            <a:r>
              <a:rPr lang="en-US" dirty="0" err="1">
                <a:ea typeface="MS Mincho" panose="02020609040205080304" pitchFamily="49" charset="-128"/>
                <a:cs typeface="Times New Roman" panose="02020603050405020304" pitchFamily="18" charset="0"/>
              </a:rPr>
              <a:t>Zangl</a:t>
            </a:r>
            <a:r>
              <a:rPr lang="en-US" dirty="0">
                <a:ea typeface="MS Mincho" panose="02020609040205080304" pitchFamily="49" charset="-128"/>
                <a:cs typeface="Times New Roman" panose="02020603050405020304" pitchFamily="18" charset="0"/>
              </a:rPr>
              <a:t>, R., Stager, C.L., Neville, H.J., &amp; </a:t>
            </a:r>
            <a:r>
              <a:rPr lang="en-US" dirty="0" err="1">
                <a:ea typeface="MS Mincho" panose="02020609040205080304" pitchFamily="49" charset="-128"/>
                <a:cs typeface="Times New Roman" panose="02020603050405020304" pitchFamily="18" charset="0"/>
              </a:rPr>
              <a:t>Werker</a:t>
            </a:r>
            <a:r>
              <a:rPr lang="en-US" dirty="0">
                <a:ea typeface="MS Mincho" panose="02020609040205080304" pitchFamily="49" charset="-128"/>
                <a:cs typeface="Times New Roman" panose="02020603050405020304" pitchFamily="18" charset="0"/>
              </a:rPr>
              <a:t>, J.F. (2004). Language experience and the organization of brain activity to phonetically similar words: ERP evidence from 14- and 20- month-olds. </a:t>
            </a:r>
            <a:r>
              <a:rPr lang="en-US" i="1" dirty="0">
                <a:ea typeface="MS Mincho" panose="02020609040205080304" pitchFamily="49" charset="-128"/>
                <a:cs typeface="Times New Roman" panose="02020603050405020304" pitchFamily="18" charset="0"/>
              </a:rPr>
              <a:t>Journal of Cognitive Neuroscience.</a:t>
            </a:r>
            <a:r>
              <a:rPr lang="en-US" dirty="0">
                <a:ea typeface="MS Mincho" panose="02020609040205080304" pitchFamily="49" charset="-128"/>
                <a:cs typeface="Times New Roman" panose="02020603050405020304" pitchFamily="18" charset="0"/>
              </a:rPr>
              <a:t> 	Volume 16 (8), 1452-1464</a:t>
            </a:r>
            <a:endParaRPr lang="en-US" sz="1200" u="none" kern="1200" dirty="0">
              <a:solidFill>
                <a:schemeClr val="tx1"/>
              </a:solidFill>
              <a:effectLst/>
              <a:latin typeface="+mn-lt"/>
              <a:ea typeface="+mn-ea"/>
              <a:cs typeface="+mn-cs"/>
            </a:endParaRPr>
          </a:p>
          <a:p>
            <a:pPr algn="l"/>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 babies are truly the champions </a:t>
            </a:r>
            <a:r>
              <a:rPr lang="en-US" sz="1200" kern="1200" dirty="0">
                <a:solidFill>
                  <a:schemeClr val="tx1"/>
                </a:solidFill>
                <a:effectLst/>
                <a:latin typeface="+mn-lt"/>
                <a:ea typeface="+mn-ea"/>
                <a:cs typeface="+mn-cs"/>
              </a:rPr>
              <a:t>of learning </a:t>
            </a:r>
            <a:r>
              <a:rPr lang="en-US" sz="1200" b="1" kern="1200" dirty="0">
                <a:solidFill>
                  <a:schemeClr val="tx1"/>
                </a:solidFill>
                <a:effectLst/>
                <a:latin typeface="+mn-lt"/>
                <a:ea typeface="+mn-ea"/>
                <a:cs typeface="+mn-cs"/>
              </a:rPr>
              <a:t>any language </a:t>
            </a:r>
            <a:r>
              <a:rPr lang="en-US" sz="1200" kern="1200" dirty="0">
                <a:solidFill>
                  <a:schemeClr val="tx1"/>
                </a:solidFill>
                <a:effectLst/>
                <a:latin typeface="+mn-lt"/>
                <a:ea typeface="+mn-ea"/>
                <a:cs typeface="+mn-cs"/>
              </a:rPr>
              <a:t>in the world </a:t>
            </a:r>
            <a:r>
              <a:rPr lang="en-US" sz="1200" b="1" kern="1200" dirty="0">
                <a:solidFill>
                  <a:schemeClr val="tx1"/>
                </a:solidFill>
                <a:effectLst/>
                <a:latin typeface="+mn-lt"/>
                <a:ea typeface="+mn-ea"/>
                <a:cs typeface="+mn-cs"/>
              </a:rPr>
              <a:t>more quickly than adults</a:t>
            </a:r>
            <a:r>
              <a:rPr lang="en-US" sz="1200" kern="1200" dirty="0">
                <a:solidFill>
                  <a:schemeClr val="tx1"/>
                </a:solidFill>
                <a:effectLst/>
                <a:latin typeface="+mn-lt"/>
                <a:ea typeface="+mn-ea"/>
                <a:cs typeface="+mn-cs"/>
              </a:rPr>
              <a:t>, becoming fluent, </a:t>
            </a:r>
            <a:r>
              <a:rPr lang="en-US" sz="1200" b="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with accuracy.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0" indent="0" algn="l">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42E6-F25E-43C5-A823-FA6BAEBDA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511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0" y="514350"/>
            <a:ext cx="2603500" cy="1952625"/>
          </a:xfrm>
        </p:spPr>
      </p:sp>
      <p:sp>
        <p:nvSpPr>
          <p:cNvPr id="3" name="Notes Placeholder 2"/>
          <p:cNvSpPr>
            <a:spLocks noGrp="1"/>
          </p:cNvSpPr>
          <p:nvPr>
            <p:ph type="body" idx="1"/>
          </p:nvPr>
        </p:nvSpPr>
        <p:spPr/>
        <p:txBody>
          <a:bodyPr/>
          <a:lstStyle/>
          <a:p>
            <a:pPr algn="l"/>
            <a:r>
              <a:rPr lang="en-US" b="1" dirty="0"/>
              <a:t>Lisa</a:t>
            </a:r>
          </a:p>
          <a:p>
            <a:pPr algn="l"/>
            <a:endParaRPr lang="en-US" b="1" dirty="0"/>
          </a:p>
          <a:p>
            <a:pPr algn="l"/>
            <a:r>
              <a:rPr lang="en-US" b="1" dirty="0"/>
              <a:t>Ages: </a:t>
            </a:r>
            <a:r>
              <a:rPr lang="en-US" dirty="0"/>
              <a:t>What age ranges does your Tribe involve in language revitalization efforts?</a:t>
            </a:r>
          </a:p>
          <a:p>
            <a:pPr algn="l"/>
            <a:endParaRPr lang="en-US" dirty="0"/>
          </a:p>
          <a:p>
            <a:pPr algn="l"/>
            <a:r>
              <a:rPr lang="en-US" dirty="0"/>
              <a:t>How does your Tribe or community </a:t>
            </a:r>
            <a:r>
              <a:rPr lang="en-US" b="1" dirty="0"/>
              <a:t>strengthen or support </a:t>
            </a:r>
            <a:r>
              <a:rPr lang="en-US" dirty="0"/>
              <a:t>language revitalization?  </a:t>
            </a:r>
          </a:p>
          <a:p>
            <a:endParaRPr lang="en-US" dirty="0"/>
          </a:p>
        </p:txBody>
      </p:sp>
      <p:sp>
        <p:nvSpPr>
          <p:cNvPr id="4" name="Slide Number Placeholder 3"/>
          <p:cNvSpPr>
            <a:spLocks noGrp="1"/>
          </p:cNvSpPr>
          <p:nvPr>
            <p:ph type="sldNum" sz="quarter" idx="5"/>
          </p:nvPr>
        </p:nvSpPr>
        <p:spPr/>
        <p:txBody>
          <a:bodyPr/>
          <a:lstStyle/>
          <a:p>
            <a:fld id="{3EBB3EDB-392D-4401-A1B0-7902CAD75D03}" type="slidenum">
              <a:rPr lang="en-US" smtClean="0"/>
              <a:t>9</a:t>
            </a:fld>
            <a:endParaRPr lang="en-US"/>
          </a:p>
        </p:txBody>
      </p:sp>
    </p:spTree>
    <p:extLst>
      <p:ext uri="{BB962C8B-B14F-4D97-AF65-F5344CB8AC3E}">
        <p14:creationId xmlns:p14="http://schemas.microsoft.com/office/powerpoint/2010/main" val="3114811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solidFill>
                  <a:srgbClr val="254A64"/>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85800" y="3886200"/>
            <a:ext cx="7086600" cy="1752600"/>
          </a:xfrm>
        </p:spPr>
        <p:txBody>
          <a:bodyPr/>
          <a:lstStyle>
            <a:lvl1pPr marL="0" indent="0" algn="l">
              <a:buNone/>
              <a:defRPr>
                <a:solidFill>
                  <a:srgbClr val="254A64"/>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812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t">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452184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254A64"/>
              </a:buClr>
              <a:buSzPct val="70000"/>
              <a:buFont typeface="Wingdings" charset="2"/>
              <a:buChar char="u"/>
              <a:defRPr/>
            </a:lvl1pPr>
            <a:lvl2pPr marL="914400" indent="-457200">
              <a:buClr>
                <a:srgbClr val="B2CCEC"/>
              </a:buClr>
              <a:buFont typeface="Wingdings" charset="2"/>
              <a:buChar char="§"/>
              <a:defRPr/>
            </a:lvl2pPr>
            <a:lvl3pPr marL="1143000" indent="-228600">
              <a:buClr>
                <a:srgbClr val="254A64"/>
              </a:buClr>
              <a:buFont typeface="Arial"/>
              <a:buChar char="•"/>
              <a:defRPr sz="2800"/>
            </a:lvl3pPr>
            <a:lvl4pPr marL="1600200" indent="-228600">
              <a:buClr>
                <a:srgbClr val="CC9966"/>
              </a:buClr>
              <a:buFont typeface="Arial"/>
              <a:buChar char="•"/>
              <a:defRPr/>
            </a:lvl4pPr>
            <a:lvl5pPr marL="1828800" indent="0">
              <a:buFontTx/>
              <a:buNone/>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457200" y="6356350"/>
            <a:ext cx="5562599" cy="365125"/>
          </a:xfrm>
        </p:spPr>
        <p:txBody>
          <a:bodyPr/>
          <a:lstStyle>
            <a:lvl1pPr>
              <a:defRPr/>
            </a:lvl1pPr>
          </a:lstStyle>
          <a:p>
            <a:r>
              <a:rPr lang="en-US"/>
              <a:t>National Center on Tribal Early Childhood Development and State Capacity Building Center </a:t>
            </a:r>
          </a:p>
        </p:txBody>
      </p:sp>
      <p:sp>
        <p:nvSpPr>
          <p:cNvPr id="6" name="Slide Number Placeholder 5"/>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4644878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27177830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Text Placeholder 2"/>
          <p:cNvSpPr>
            <a:spLocks noGrp="1"/>
          </p:cNvSpPr>
          <p:nvPr>
            <p:ph type="body" idx="1"/>
          </p:nvPr>
        </p:nvSpPr>
        <p:spPr>
          <a:xfrm>
            <a:off x="457200" y="1663349"/>
            <a:ext cx="4040188" cy="842088"/>
          </a:xfrm>
        </p:spPr>
        <p:txBody>
          <a:bodyPr anchor="t">
            <a:noAutofit/>
          </a:bodyPr>
          <a:lstStyle>
            <a:lvl1pPr marL="0" indent="0">
              <a:buNone/>
              <a:defRPr sz="2800" b="0">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14136"/>
            <a:ext cx="4040188" cy="3566939"/>
          </a:xfrm>
        </p:spPr>
        <p:txBody>
          <a:bodyPr/>
          <a:lstStyle>
            <a:lvl1pPr>
              <a:defRPr sz="24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9" name="Slide Number Placeholder 8"/>
          <p:cNvSpPr>
            <a:spLocks noGrp="1"/>
          </p:cNvSpPr>
          <p:nvPr>
            <p:ph type="sldNum" sz="quarter" idx="12"/>
          </p:nvPr>
        </p:nvSpPr>
        <p:spPr/>
        <p:txBody>
          <a:bodyPr/>
          <a:lstStyle/>
          <a:p>
            <a:fld id="{5A06B27B-7B9C-B94B-BDD7-57FF17B14616}" type="slidenum">
              <a:rPr lang="en-US" smtClean="0"/>
              <a:t>‹#›</a:t>
            </a:fld>
            <a:endParaRPr lang="en-US"/>
          </a:p>
        </p:txBody>
      </p:sp>
      <p:sp>
        <p:nvSpPr>
          <p:cNvPr id="11" name="Text Placeholder 5"/>
          <p:cNvSpPr>
            <a:spLocks noGrp="1"/>
          </p:cNvSpPr>
          <p:nvPr>
            <p:ph type="body" sz="quarter" idx="13" hasCustomPrompt="1"/>
          </p:nvPr>
        </p:nvSpPr>
        <p:spPr>
          <a:xfrm>
            <a:off x="5258344" y="1660185"/>
            <a:ext cx="3439886" cy="4088029"/>
          </a:xfrm>
          <a:solidFill>
            <a:schemeClr val="tx2"/>
          </a:solidFill>
        </p:spPr>
        <p:txBody>
          <a:bodyPr lIns="182880" tIns="182880" rIns="182880">
            <a:normAutofit/>
          </a:bodyPr>
          <a:lstStyle>
            <a:lvl1pPr marL="0" marR="0" indent="0" algn="l" defTabSz="457200" rtl="0" eaLnBrk="1" fontAlgn="auto" latinLnBrk="0" hangingPunct="1">
              <a:lnSpc>
                <a:spcPct val="100000"/>
              </a:lnSpc>
              <a:spcBef>
                <a:spcPts val="600"/>
              </a:spcBef>
              <a:spcAft>
                <a:spcPts val="600"/>
              </a:spcAft>
              <a:buClr>
                <a:srgbClr val="FEF5E4"/>
              </a:buClr>
              <a:buSzPct val="80000"/>
              <a:buFont typeface="Wingdings" panose="05000000000000000000" pitchFamily="2" charset="2"/>
              <a:buNone/>
              <a:tabLst>
                <a:tab pos="228600" algn="l"/>
                <a:tab pos="457200" algn="l"/>
              </a:tabLst>
              <a:defRPr lang="en-US" sz="2000" b="1" smtClean="0">
                <a:solidFill>
                  <a:schemeClr val="bg1"/>
                </a:solidFill>
                <a:effectLst/>
                <a:latin typeface="Arial"/>
                <a:ea typeface="ＭＳ 明朝"/>
              </a:defRPr>
            </a:lvl1pPr>
          </a:lstStyle>
          <a:p>
            <a:pPr lvl="0"/>
            <a:r>
              <a:rPr lang="en-US" sz="1800">
                <a:effectLst/>
                <a:ea typeface="ＭＳ 明朝"/>
                <a:cs typeface="Times New Roman"/>
              </a:rPr>
              <a:t>Sidebar Label</a:t>
            </a:r>
          </a:p>
          <a:p>
            <a:pPr lvl="0"/>
            <a:endParaRPr lang="en-US" sz="1800">
              <a:effectLst/>
              <a:ea typeface="ＭＳ 明朝"/>
              <a:cs typeface="Times New Roman"/>
            </a:endParaRPr>
          </a:p>
        </p:txBody>
      </p:sp>
      <p:sp>
        <p:nvSpPr>
          <p:cNvPr id="12" name="Text Placeholder 10"/>
          <p:cNvSpPr>
            <a:spLocks noGrp="1"/>
          </p:cNvSpPr>
          <p:nvPr>
            <p:ph type="body" sz="quarter" idx="14" hasCustomPrompt="1"/>
          </p:nvPr>
        </p:nvSpPr>
        <p:spPr>
          <a:xfrm>
            <a:off x="5338082" y="2286636"/>
            <a:ext cx="3257550" cy="1714182"/>
          </a:xfrm>
        </p:spPr>
        <p:txBody>
          <a:bodyPr>
            <a:normAutofit/>
          </a:bodyPr>
          <a:lstStyle>
            <a:lvl1pPr marL="0" indent="0">
              <a:buNone/>
              <a:defRPr sz="1800" baseline="0">
                <a:solidFill>
                  <a:schemeClr val="bg1"/>
                </a:solidFill>
              </a:defRPr>
            </a:lvl1pPr>
          </a:lstStyle>
          <a:p>
            <a:pPr lvl="0"/>
            <a:r>
              <a:rPr lang="en-US" sz="1800"/>
              <a:t>Sidebar text.</a:t>
            </a:r>
            <a:endParaRPr lang="en-US"/>
          </a:p>
        </p:txBody>
      </p:sp>
      <p:sp>
        <p:nvSpPr>
          <p:cNvPr id="13" name="Text Placeholder 10"/>
          <p:cNvSpPr>
            <a:spLocks noGrp="1"/>
          </p:cNvSpPr>
          <p:nvPr>
            <p:ph type="body" sz="quarter" idx="15" hasCustomPrompt="1"/>
          </p:nvPr>
        </p:nvSpPr>
        <p:spPr>
          <a:xfrm>
            <a:off x="5326652" y="2741444"/>
            <a:ext cx="3257550" cy="1714182"/>
          </a:xfrm>
        </p:spPr>
        <p:txBody>
          <a:bodyPr>
            <a:normAutofit/>
          </a:bodyPr>
          <a:lstStyle>
            <a:lvl1pPr marL="342900" marR="0" indent="-342900">
              <a:spcBef>
                <a:spcPts val="0"/>
              </a:spcBef>
              <a:spcAft>
                <a:spcPts val="0"/>
              </a:spcAft>
              <a:buClr>
                <a:schemeClr val="bg1"/>
              </a:buClr>
              <a:buSzPct val="80000"/>
              <a:buFont typeface="Wingdings" panose="05000000000000000000" pitchFamily="2" charset="2"/>
              <a:buChar char=""/>
              <a:tabLst>
                <a:tab pos="228600" algn="l"/>
                <a:tab pos="457200" algn="l"/>
              </a:tabLst>
              <a:defRPr lang="en-US" sz="1800" smtClean="0">
                <a:solidFill>
                  <a:schemeClr val="bg1"/>
                </a:solidFill>
                <a:effectLst/>
                <a:latin typeface="Arial"/>
                <a:ea typeface="ＭＳ 明朝"/>
              </a:defRPr>
            </a:lvl1pPr>
          </a:lstStyle>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a:solidFill>
                  <a:srgbClr val="F6F3EE"/>
                </a:solidFill>
                <a:effectLst/>
                <a:latin typeface="Arial"/>
                <a:ea typeface="ＭＳ 明朝"/>
                <a:cs typeface="+mn-cs"/>
              </a:rPr>
              <a:t>Sidebar</a:t>
            </a:r>
            <a:r>
              <a:rPr lang="en-US" sz="1800" baseline="0">
                <a:solidFill>
                  <a:srgbClr val="F6F3EE"/>
                </a:solidFill>
                <a:effectLst/>
                <a:latin typeface="Arial"/>
                <a:ea typeface="ＭＳ 明朝"/>
                <a:cs typeface="+mn-cs"/>
              </a:rPr>
              <a:t>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endParaRPr lang="en-US" sz="1800">
              <a:effectLst/>
              <a:ea typeface="ＭＳ 明朝"/>
              <a:cs typeface="Times New Roman"/>
            </a:endParaRPr>
          </a:p>
          <a:p>
            <a:pPr lvl="0"/>
            <a:endParaRPr lang="en-US"/>
          </a:p>
        </p:txBody>
      </p:sp>
    </p:spTree>
    <p:extLst>
      <p:ext uri="{BB962C8B-B14F-4D97-AF65-F5344CB8AC3E}">
        <p14:creationId xmlns:p14="http://schemas.microsoft.com/office/powerpoint/2010/main" val="11693109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4" name="Footer Placeholder 3"/>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10507695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pPr/>
              <a:t>‹#›</a:t>
            </a:fld>
            <a:endParaRPr lang="en-US"/>
          </a:p>
        </p:txBody>
      </p:sp>
      <p:graphicFrame>
        <p:nvGraphicFramePr>
          <p:cNvPr id="6" name="Table 5"/>
          <p:cNvGraphicFramePr>
            <a:graphicFrameLocks noGrp="1"/>
          </p:cNvGraphicFramePr>
          <p:nvPr userDrawn="1">
            <p:extLst>
              <p:ext uri="{D42A27DB-BD31-4B8C-83A1-F6EECF244321}">
                <p14:modId xmlns:p14="http://schemas.microsoft.com/office/powerpoint/2010/main" val="633182629"/>
              </p:ext>
            </p:extLst>
          </p:nvPr>
        </p:nvGraphicFramePr>
        <p:xfrm>
          <a:off x="457200" y="1791363"/>
          <a:ext cx="8093844" cy="2461880"/>
        </p:xfrm>
        <a:graphic>
          <a:graphicData uri="http://schemas.openxmlformats.org/drawingml/2006/table">
            <a:tbl>
              <a:tblPr firstRow="1" bandRow="1">
                <a:tableStyleId>{2D5ABB26-0587-4C30-8999-92F81FD0307C}</a:tableStyleId>
              </a:tblPr>
              <a:tblGrid>
                <a:gridCol w="2023461">
                  <a:extLst>
                    <a:ext uri="{9D8B030D-6E8A-4147-A177-3AD203B41FA5}">
                      <a16:colId xmlns:a16="http://schemas.microsoft.com/office/drawing/2014/main" val="20000"/>
                    </a:ext>
                  </a:extLst>
                </a:gridCol>
                <a:gridCol w="2023461">
                  <a:extLst>
                    <a:ext uri="{9D8B030D-6E8A-4147-A177-3AD203B41FA5}">
                      <a16:colId xmlns:a16="http://schemas.microsoft.com/office/drawing/2014/main" val="20001"/>
                    </a:ext>
                  </a:extLst>
                </a:gridCol>
                <a:gridCol w="2023461">
                  <a:extLst>
                    <a:ext uri="{9D8B030D-6E8A-4147-A177-3AD203B41FA5}">
                      <a16:colId xmlns:a16="http://schemas.microsoft.com/office/drawing/2014/main" val="20002"/>
                    </a:ext>
                  </a:extLst>
                </a:gridCol>
                <a:gridCol w="2023461">
                  <a:extLst>
                    <a:ext uri="{9D8B030D-6E8A-4147-A177-3AD203B41FA5}">
                      <a16:colId xmlns:a16="http://schemas.microsoft.com/office/drawing/2014/main" val="20003"/>
                    </a:ext>
                  </a:extLst>
                </a:gridCol>
              </a:tblGrid>
              <a:tr h="49237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algn="ct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extLst>
                  <a:ext uri="{0D108BD9-81ED-4DB2-BD59-A6C34878D82A}">
                    <a16:rowId xmlns:a16="http://schemas.microsoft.com/office/drawing/2014/main" val="10000"/>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1"/>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2"/>
                  </a:ext>
                </a:extLst>
              </a:tr>
              <a:tr h="4923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Table Cell</a:t>
                      </a: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3"/>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815569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2791741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t">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0094063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3"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3184130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descr="ACF_HHS_LogoLock.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1511" y="4452832"/>
            <a:ext cx="4028843" cy="711647"/>
          </a:xfrm>
          <a:prstGeom prst="rect">
            <a:avLst/>
          </a:prstGeom>
        </p:spPr>
      </p:pic>
      <p:pic>
        <p:nvPicPr>
          <p:cNvPr id="5" name="Picture 2" descr="National-Center-Logo-Isolated"/>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437372" y="1504830"/>
            <a:ext cx="2810828" cy="23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2713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Content Full">
    <p:spTree>
      <p:nvGrpSpPr>
        <p:cNvPr id="1" name=""/>
        <p:cNvGrpSpPr/>
        <p:nvPr/>
      </p:nvGrpSpPr>
      <p:grpSpPr>
        <a:xfrm>
          <a:off x="0" y="0"/>
          <a:ext cx="0" cy="0"/>
          <a:chOff x="0" y="0"/>
          <a:chExt cx="0" cy="0"/>
        </a:xfrm>
      </p:grpSpPr>
      <p:sp>
        <p:nvSpPr>
          <p:cNvPr id="41" name="Rectangle 40"/>
          <p:cNvSpPr/>
          <p:nvPr userDrawn="1"/>
        </p:nvSpPr>
        <p:spPr>
          <a:xfrm>
            <a:off x="898947" y="-1"/>
            <a:ext cx="8245053"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39" name="Text Placeholder 32"/>
          <p:cNvSpPr>
            <a:spLocks noGrp="1"/>
          </p:cNvSpPr>
          <p:nvPr>
            <p:ph type="body" sz="quarter" idx="14"/>
          </p:nvPr>
        </p:nvSpPr>
        <p:spPr>
          <a:xfrm>
            <a:off x="1003609" y="192036"/>
            <a:ext cx="7970912" cy="576820"/>
          </a:xfrm>
          <a:prstGeom prst="rect">
            <a:avLst/>
          </a:prstGeom>
        </p:spPr>
        <p:txBody>
          <a:bodyPr/>
          <a:lstStyle>
            <a:lvl1pPr marL="0" indent="0">
              <a:buNone/>
              <a:defRPr sz="2700" b="0" i="0" baseline="0">
                <a:solidFill>
                  <a:schemeClr val="bg1"/>
                </a:solidFill>
                <a:latin typeface="+mj-lt"/>
                <a:ea typeface="Arial" charset="0"/>
                <a:cs typeface="Arial" charset="0"/>
              </a:defRPr>
            </a:lvl1pPr>
            <a:lvl2pPr marL="342900" indent="0">
              <a:buNone/>
              <a:defRPr sz="1350" b="0" i="0">
                <a:latin typeface="Segoe UI" charset="0"/>
                <a:ea typeface="Segoe UI" charset="0"/>
                <a:cs typeface="Segoe UI" charset="0"/>
              </a:defRPr>
            </a:lvl2pPr>
            <a:lvl3pPr marL="685800" indent="0">
              <a:buNone/>
              <a:defRPr sz="1200" b="0" i="0">
                <a:latin typeface="Segoe UI" charset="0"/>
                <a:ea typeface="Segoe UI" charset="0"/>
                <a:cs typeface="Segoe UI" charset="0"/>
              </a:defRPr>
            </a:lvl3pPr>
            <a:lvl4pPr marL="1028700" indent="0">
              <a:buNone/>
              <a:defRPr sz="1050" b="0" i="0">
                <a:latin typeface="Segoe UI" charset="0"/>
                <a:ea typeface="Segoe UI" charset="0"/>
                <a:cs typeface="Segoe UI" charset="0"/>
              </a:defRPr>
            </a:lvl4pPr>
            <a:lvl5pPr marL="1371600" indent="0">
              <a:buNone/>
              <a:defRPr sz="105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p:nvPr>
        </p:nvSpPr>
        <p:spPr>
          <a:xfrm>
            <a:off x="193830" y="1152932"/>
            <a:ext cx="8780691" cy="5211522"/>
          </a:xfrm>
          <a:prstGeom prst="rect">
            <a:avLst/>
          </a:prstGeom>
        </p:spPr>
        <p:txBody>
          <a:bodyPr/>
          <a:lstStyle>
            <a:lvl1pPr marL="257175" indent="-257175">
              <a:buClr>
                <a:srgbClr val="0F6523"/>
              </a:buClr>
              <a:buSzPct val="100000"/>
              <a:buFont typeface="Arial" panose="020B0604020202020204" pitchFamily="34" charset="0"/>
              <a:buChar char="•"/>
              <a:defRPr sz="1800" b="0" i="0">
                <a:latin typeface="+mj-lt"/>
                <a:ea typeface="Arial" charset="0"/>
                <a:cs typeface="Arial" charset="0"/>
              </a:defRPr>
            </a:lvl1pPr>
            <a:lvl2pPr marL="342900" indent="0">
              <a:buNone/>
              <a:defRPr sz="1350" b="0" i="0">
                <a:latin typeface="Segoe UI Light" charset="0"/>
                <a:ea typeface="Segoe UI Light" charset="0"/>
                <a:cs typeface="Segoe UI Light" charset="0"/>
              </a:defRPr>
            </a:lvl2pPr>
            <a:lvl3pPr marL="685800" indent="0">
              <a:buNone/>
              <a:defRPr sz="1200" b="0" i="0">
                <a:latin typeface="Segoe UI Light" charset="0"/>
                <a:ea typeface="Segoe UI Light" charset="0"/>
                <a:cs typeface="Segoe UI Light" charset="0"/>
              </a:defRPr>
            </a:lvl3pPr>
            <a:lvl4pPr marL="1028700" indent="0">
              <a:buNone/>
              <a:defRPr sz="1050" b="0" i="0">
                <a:latin typeface="Segoe UI Light" charset="0"/>
                <a:ea typeface="Segoe UI Light" charset="0"/>
                <a:cs typeface="Segoe UI Light" charset="0"/>
              </a:defRPr>
            </a:lvl4pPr>
            <a:lvl5pPr marL="1371600" indent="0">
              <a:buNone/>
              <a:defRPr sz="1050" b="0" i="0">
                <a:latin typeface="Segoe UI Light" charset="0"/>
                <a:ea typeface="Segoe UI Light" charset="0"/>
                <a:cs typeface="Segoe UI Light" charset="0"/>
              </a:defRPr>
            </a:lvl5pPr>
          </a:lstStyle>
          <a:p>
            <a:pPr lvl="0"/>
            <a:r>
              <a:rPr lang="en-US"/>
              <a:t>Edit Master text styles</a:t>
            </a:r>
          </a:p>
        </p:txBody>
      </p:sp>
      <p:pic>
        <p:nvPicPr>
          <p:cNvPr id="43" name="Picture 4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530334"/>
            <a:ext cx="2464231" cy="327666"/>
          </a:xfrm>
          <a:prstGeom prst="rect">
            <a:avLst/>
          </a:prstGeom>
        </p:spPr>
      </p:pic>
      <p:sp>
        <p:nvSpPr>
          <p:cNvPr id="44" name="Rectangle 43"/>
          <p:cNvSpPr/>
          <p:nvPr userDrawn="1"/>
        </p:nvSpPr>
        <p:spPr>
          <a:xfrm>
            <a:off x="813661" y="6530334"/>
            <a:ext cx="833033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0" y="-1"/>
            <a:ext cx="902871"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639" y="105509"/>
            <a:ext cx="667570" cy="749873"/>
          </a:xfrm>
          <a:prstGeom prst="rect">
            <a:avLst/>
          </a:prstGeom>
        </p:spPr>
      </p:pic>
    </p:spTree>
    <p:extLst>
      <p:ext uri="{BB962C8B-B14F-4D97-AF65-F5344CB8AC3E}">
        <p14:creationId xmlns:p14="http://schemas.microsoft.com/office/powerpoint/2010/main" val="3783942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3"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3040041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Left Quote, Photo">
    <p:spTree>
      <p:nvGrpSpPr>
        <p:cNvPr id="1" name=""/>
        <p:cNvGrpSpPr/>
        <p:nvPr/>
      </p:nvGrpSpPr>
      <p:grpSpPr>
        <a:xfrm>
          <a:off x="0" y="0"/>
          <a:ext cx="0" cy="0"/>
          <a:chOff x="0" y="0"/>
          <a:chExt cx="0" cy="0"/>
        </a:xfrm>
      </p:grpSpPr>
      <p:sp>
        <p:nvSpPr>
          <p:cNvPr id="5" name="Picture Placeholder 4"/>
          <p:cNvSpPr>
            <a:spLocks noGrp="1"/>
          </p:cNvSpPr>
          <p:nvPr>
            <p:ph type="pic" sz="quarter" idx="17"/>
          </p:nvPr>
        </p:nvSpPr>
        <p:spPr>
          <a:xfrm>
            <a:off x="3704171" y="960894"/>
            <a:ext cx="5439830" cy="5569441"/>
          </a:xfrm>
          <a:prstGeom prst="rect">
            <a:avLst/>
          </a:prstGeom>
        </p:spPr>
        <p:txBody>
          <a:bodyPr/>
          <a:lstStyle/>
          <a:p>
            <a:endParaRPr lang="en-US"/>
          </a:p>
        </p:txBody>
      </p:sp>
      <p:pic>
        <p:nvPicPr>
          <p:cNvPr id="43" name="Picture 4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530334"/>
            <a:ext cx="2464231" cy="327666"/>
          </a:xfrm>
          <a:prstGeom prst="rect">
            <a:avLst/>
          </a:prstGeom>
        </p:spPr>
      </p:pic>
      <p:sp>
        <p:nvSpPr>
          <p:cNvPr id="44" name="Rectangle 43"/>
          <p:cNvSpPr/>
          <p:nvPr userDrawn="1"/>
        </p:nvSpPr>
        <p:spPr>
          <a:xfrm>
            <a:off x="813661" y="6530334"/>
            <a:ext cx="833033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967675"/>
            <a:ext cx="3754465" cy="5541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6" hasCustomPrompt="1"/>
          </p:nvPr>
        </p:nvSpPr>
        <p:spPr>
          <a:xfrm>
            <a:off x="511969" y="1665289"/>
            <a:ext cx="2924175" cy="3811587"/>
          </a:xfrm>
          <a:prstGeom prst="rect">
            <a:avLst/>
          </a:prstGeom>
        </p:spPr>
        <p:txBody>
          <a:bodyPr/>
          <a:lstStyle>
            <a:lvl1pPr marL="0" indent="0">
              <a:buNone/>
              <a:defRPr sz="1800">
                <a:latin typeface="Segoe UI Light" panose="020B0502040204020203" pitchFamily="34" charset="0"/>
                <a:cs typeface="Segoe UI Light" panose="020B0502040204020203"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Curabitur</a:t>
            </a:r>
            <a:r>
              <a:rPr lang="en-US"/>
              <a:t> </a:t>
            </a:r>
            <a:r>
              <a:rPr lang="en-US" err="1"/>
              <a:t>suscipit</a:t>
            </a:r>
            <a:r>
              <a:rPr lang="en-US"/>
              <a:t> </a:t>
            </a:r>
            <a:r>
              <a:rPr lang="en-US" err="1"/>
              <a:t>imperdiet</a:t>
            </a:r>
            <a:r>
              <a:rPr lang="en-US"/>
              <a:t> </a:t>
            </a:r>
            <a:r>
              <a:rPr lang="en-US" err="1"/>
              <a:t>laoreet</a:t>
            </a:r>
            <a:r>
              <a:rPr lang="en-US"/>
              <a:t>. </a:t>
            </a:r>
            <a:r>
              <a:rPr lang="en-US" err="1"/>
              <a:t>Sed</a:t>
            </a:r>
            <a:r>
              <a:rPr lang="en-US"/>
              <a:t> </a:t>
            </a:r>
            <a:r>
              <a:rPr lang="en-US" err="1"/>
              <a:t>accumsan</a:t>
            </a:r>
            <a:r>
              <a:rPr lang="en-US"/>
              <a:t> </a:t>
            </a:r>
            <a:r>
              <a:rPr lang="en-US" err="1"/>
              <a:t>porttitor</a:t>
            </a:r>
            <a:r>
              <a:rPr lang="en-US"/>
              <a:t> </a:t>
            </a:r>
            <a:r>
              <a:rPr lang="en-US" err="1"/>
              <a:t>commodo</a:t>
            </a:r>
            <a:r>
              <a:rPr lang="en-US"/>
              <a:t>. </a:t>
            </a:r>
            <a:r>
              <a:rPr lang="en-US" err="1"/>
              <a:t>Morbi</a:t>
            </a:r>
            <a:r>
              <a:rPr lang="en-US"/>
              <a:t> </a:t>
            </a:r>
            <a:r>
              <a:rPr lang="en-US" err="1"/>
              <a:t>accumsan</a:t>
            </a:r>
            <a:r>
              <a:rPr lang="en-US"/>
              <a:t> </a:t>
            </a:r>
            <a:r>
              <a:rPr lang="en-US" err="1"/>
              <a:t>tincidunt</a:t>
            </a:r>
            <a:r>
              <a:rPr lang="en-US"/>
              <a:t> ipsum a </a:t>
            </a:r>
            <a:r>
              <a:rPr lang="en-US" err="1"/>
              <a:t>tincidunt</a:t>
            </a:r>
            <a:r>
              <a:rPr lang="en-US"/>
              <a:t>. </a:t>
            </a:r>
          </a:p>
        </p:txBody>
      </p:sp>
      <p:sp>
        <p:nvSpPr>
          <p:cNvPr id="10" name="Rectangle 9"/>
          <p:cNvSpPr/>
          <p:nvPr userDrawn="1"/>
        </p:nvSpPr>
        <p:spPr>
          <a:xfrm>
            <a:off x="0" y="-1"/>
            <a:ext cx="9144000" cy="9608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914400" y="-1"/>
            <a:ext cx="8229600"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 Placeholder 32"/>
          <p:cNvSpPr>
            <a:spLocks noGrp="1"/>
          </p:cNvSpPr>
          <p:nvPr>
            <p:ph type="body" sz="quarter" idx="14" hasCustomPrompt="1"/>
          </p:nvPr>
        </p:nvSpPr>
        <p:spPr>
          <a:xfrm>
            <a:off x="1137034" y="192036"/>
            <a:ext cx="7259616" cy="576820"/>
          </a:xfrm>
          <a:prstGeom prst="rect">
            <a:avLst/>
          </a:prstGeom>
        </p:spPr>
        <p:txBody>
          <a:bodyPr/>
          <a:lstStyle>
            <a:lvl1pPr marL="0" indent="0">
              <a:buNone/>
              <a:defRPr sz="2700" b="0" i="0" baseline="0">
                <a:solidFill>
                  <a:schemeClr val="bg1"/>
                </a:solidFill>
                <a:latin typeface="Segoe UI Light" charset="0"/>
                <a:ea typeface="Segoe UI Light" charset="0"/>
                <a:cs typeface="Segoe UI Light" charset="0"/>
              </a:defRPr>
            </a:lvl1pPr>
            <a:lvl2pPr marL="342900" indent="0">
              <a:buNone/>
              <a:defRPr sz="1350" b="0" i="0">
                <a:latin typeface="Segoe UI" charset="0"/>
                <a:ea typeface="Segoe UI" charset="0"/>
                <a:cs typeface="Segoe UI" charset="0"/>
              </a:defRPr>
            </a:lvl2pPr>
            <a:lvl3pPr marL="685800" indent="0">
              <a:buNone/>
              <a:defRPr sz="1200" b="0" i="0">
                <a:latin typeface="Segoe UI" charset="0"/>
                <a:ea typeface="Segoe UI" charset="0"/>
                <a:cs typeface="Segoe UI" charset="0"/>
              </a:defRPr>
            </a:lvl3pPr>
            <a:lvl4pPr marL="1028700" indent="0">
              <a:buNone/>
              <a:defRPr sz="1050" b="0" i="0">
                <a:latin typeface="Segoe UI" charset="0"/>
                <a:ea typeface="Segoe UI" charset="0"/>
                <a:cs typeface="Segoe UI" charset="0"/>
              </a:defRPr>
            </a:lvl4pPr>
            <a:lvl5pPr marL="1371600" indent="0">
              <a:buNone/>
              <a:defRPr sz="1050" b="0" i="0">
                <a:latin typeface="Segoe UI" charset="0"/>
                <a:ea typeface="Segoe UI" charset="0"/>
                <a:cs typeface="Segoe UI" charset="0"/>
              </a:defRPr>
            </a:lvl5pPr>
          </a:lstStyle>
          <a:p>
            <a:pPr lvl="0"/>
            <a:r>
              <a:rPr lang="en-US"/>
              <a:t>Slide title goes here</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777" y="84614"/>
            <a:ext cx="707306" cy="791664"/>
          </a:xfrm>
          <a:prstGeom prst="rect">
            <a:avLst/>
          </a:prstGeom>
        </p:spPr>
      </p:pic>
    </p:spTree>
    <p:extLst>
      <p:ext uri="{BB962C8B-B14F-4D97-AF65-F5344CB8AC3E}">
        <p14:creationId xmlns:p14="http://schemas.microsoft.com/office/powerpoint/2010/main" val="1885421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descr="ACF_HHS_LogoLock.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1511" y="4452832"/>
            <a:ext cx="4028843" cy="711647"/>
          </a:xfrm>
          <a:prstGeom prst="rect">
            <a:avLst/>
          </a:prstGeom>
        </p:spPr>
      </p:pic>
      <p:pic>
        <p:nvPicPr>
          <p:cNvPr id="5" name="Picture 2" descr="National-Center-Logo-Isolated"/>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437372" y="1504830"/>
            <a:ext cx="2810828" cy="23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80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rgbClr val="C6D9F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solidFill>
                  <a:srgbClr val="254A64"/>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85800" y="3886200"/>
            <a:ext cx="7086600" cy="1752600"/>
          </a:xfrm>
        </p:spPr>
        <p:txBody>
          <a:bodyPr/>
          <a:lstStyle>
            <a:lvl1pPr marL="0" indent="0" algn="l">
              <a:buNone/>
              <a:defRPr>
                <a:solidFill>
                  <a:srgbClr val="254A64"/>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Child-Care-State-Capacity-Building-Cente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60520" y="777501"/>
            <a:ext cx="3897680" cy="530330"/>
          </a:xfrm>
          <a:prstGeom prst="rect">
            <a:avLst/>
          </a:prstGeom>
          <a:noFill/>
        </p:spPr>
      </p:pic>
    </p:spTree>
    <p:extLst>
      <p:ext uri="{BB962C8B-B14F-4D97-AF65-F5344CB8AC3E}">
        <p14:creationId xmlns:p14="http://schemas.microsoft.com/office/powerpoint/2010/main" val="2870005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National Center on Tribal Early Childhood Development and State Capacity Building Center </a:t>
            </a:r>
          </a:p>
        </p:txBody>
      </p:sp>
      <p:sp>
        <p:nvSpPr>
          <p:cNvPr id="4" name="Slide Number Placeholder 3"/>
          <p:cNvSpPr>
            <a:spLocks noGrp="1"/>
          </p:cNvSpPr>
          <p:nvPr>
            <p:ph type="sldNum" sz="quarter" idx="11"/>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2795225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1713684"/>
          </a:xfrm>
          <a:prstGeom prst="rect">
            <a:avLst/>
          </a:prstGeom>
          <a:solidFill>
            <a:srgbClr val="C6D9F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C6D9F1"/>
              </a:solidFill>
            </a:endParaRPr>
          </a:p>
        </p:txBody>
      </p:sp>
      <p:sp>
        <p:nvSpPr>
          <p:cNvPr id="3" name="Text Placeholder 2"/>
          <p:cNvSpPr>
            <a:spLocks noGrp="1"/>
          </p:cNvSpPr>
          <p:nvPr>
            <p:ph type="body" idx="1" hasCustomPrompt="1"/>
          </p:nvPr>
        </p:nvSpPr>
        <p:spPr>
          <a:xfrm>
            <a:off x="722313" y="3992995"/>
            <a:ext cx="7772400" cy="928036"/>
          </a:xfrm>
        </p:spPr>
        <p:txBody>
          <a:bodyPr anchor="t">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1"/>
          <p:cNvSpPr>
            <a:spLocks noGrp="1"/>
          </p:cNvSpPr>
          <p:nvPr>
            <p:ph type="ctrTitle"/>
          </p:nvPr>
        </p:nvSpPr>
        <p:spPr>
          <a:xfrm>
            <a:off x="685800" y="2130425"/>
            <a:ext cx="7772400" cy="1470025"/>
          </a:xfrm>
        </p:spPr>
        <p:txBody>
          <a:bodyPr>
            <a:normAutofit/>
          </a:bodyPr>
          <a:lstStyle>
            <a:lvl1pPr algn="l">
              <a:defRPr sz="4000">
                <a:solidFill>
                  <a:srgbClr val="254A64"/>
                </a:solidFill>
                <a:latin typeface="Arial"/>
                <a:cs typeface="Arial"/>
              </a:defRPr>
            </a:lvl1pPr>
          </a:lstStyle>
          <a:p>
            <a:r>
              <a:rPr lang="en-US"/>
              <a:t>Click to edit Master title style</a:t>
            </a:r>
          </a:p>
        </p:txBody>
      </p:sp>
      <p:sp>
        <p:nvSpPr>
          <p:cNvPr id="11"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12"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pPr/>
              <a:t>‹#›</a:t>
            </a:fld>
            <a:endParaRPr lang="en-US"/>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5800" y="464730"/>
            <a:ext cx="7143750" cy="971550"/>
          </a:xfrm>
          <a:prstGeom prst="rect">
            <a:avLst/>
          </a:prstGeom>
        </p:spPr>
      </p:pic>
    </p:spTree>
    <p:extLst>
      <p:ext uri="{BB962C8B-B14F-4D97-AF65-F5344CB8AC3E}">
        <p14:creationId xmlns:p14="http://schemas.microsoft.com/office/powerpoint/2010/main" val="1624094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254A64"/>
              </a:buClr>
              <a:buSzPct val="70000"/>
              <a:buFont typeface="Wingdings" charset="2"/>
              <a:buChar char="u"/>
              <a:defRPr/>
            </a:lvl1pPr>
            <a:lvl2pPr marL="914400" indent="-457200">
              <a:buClr>
                <a:srgbClr val="B2CCEC"/>
              </a:buClr>
              <a:buFont typeface="Wingdings" charset="2"/>
              <a:buChar char="§"/>
              <a:defRPr/>
            </a:lvl2pPr>
            <a:lvl3pPr marL="1143000" indent="-228600">
              <a:buClr>
                <a:srgbClr val="254A64"/>
              </a:buClr>
              <a:buFont typeface="Arial"/>
              <a:buChar char="•"/>
              <a:defRPr sz="2800"/>
            </a:lvl3pPr>
            <a:lvl4pPr marL="1600200" indent="-228600">
              <a:buClr>
                <a:srgbClr val="CC9966"/>
              </a:buClr>
              <a:buFont typeface="Arial"/>
              <a:buChar char="•"/>
              <a:defRPr/>
            </a:lvl4pPr>
            <a:lvl5pPr marL="1828800" indent="0">
              <a:buFontTx/>
              <a:buNone/>
              <a:defRPr/>
            </a:lvl5pPr>
          </a:lstStyle>
          <a:p>
            <a:pPr lvl="0"/>
            <a:r>
              <a:rPr lang="en-US"/>
              <a:t>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6" name="Slide Number Placeholder 5"/>
          <p:cNvSpPr>
            <a:spLocks noGrp="1"/>
          </p:cNvSpPr>
          <p:nvPr>
            <p:ph type="sldNum" sz="quarter" idx="12"/>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741099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3846750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Text Placeholder 2"/>
          <p:cNvSpPr>
            <a:spLocks noGrp="1"/>
          </p:cNvSpPr>
          <p:nvPr>
            <p:ph type="body" idx="1"/>
          </p:nvPr>
        </p:nvSpPr>
        <p:spPr>
          <a:xfrm>
            <a:off x="457200" y="1663349"/>
            <a:ext cx="4040188" cy="842088"/>
          </a:xfrm>
        </p:spPr>
        <p:txBody>
          <a:bodyPr anchor="t">
            <a:noAutofit/>
          </a:bodyPr>
          <a:lstStyle>
            <a:lvl1pPr marL="0" indent="0">
              <a:buNone/>
              <a:defRPr sz="2800" b="0">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514136"/>
            <a:ext cx="4040188" cy="3566939"/>
          </a:xfrm>
        </p:spPr>
        <p:txBody>
          <a:bodyPr/>
          <a:lstStyle>
            <a:lvl1pPr>
              <a:defRPr sz="24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9" name="Slide Number Placeholder 8"/>
          <p:cNvSpPr>
            <a:spLocks noGrp="1"/>
          </p:cNvSpPr>
          <p:nvPr>
            <p:ph type="sldNum" sz="quarter" idx="12"/>
          </p:nvPr>
        </p:nvSpPr>
        <p:spPr/>
        <p:txBody>
          <a:bodyPr/>
          <a:lstStyle/>
          <a:p>
            <a:fld id="{5A06B27B-7B9C-B94B-BDD7-57FF17B14616}" type="slidenum">
              <a:rPr lang="en-US" smtClean="0"/>
              <a:pPr/>
              <a:t>‹#›</a:t>
            </a:fld>
            <a:endParaRPr lang="en-US"/>
          </a:p>
        </p:txBody>
      </p:sp>
      <p:sp>
        <p:nvSpPr>
          <p:cNvPr id="11" name="Text Placeholder 5"/>
          <p:cNvSpPr>
            <a:spLocks noGrp="1"/>
          </p:cNvSpPr>
          <p:nvPr>
            <p:ph type="body" sz="quarter" idx="13" hasCustomPrompt="1"/>
          </p:nvPr>
        </p:nvSpPr>
        <p:spPr>
          <a:xfrm>
            <a:off x="5258344" y="1660185"/>
            <a:ext cx="3439886" cy="4088029"/>
          </a:xfrm>
          <a:solidFill>
            <a:schemeClr val="tx2"/>
          </a:solidFill>
        </p:spPr>
        <p:txBody>
          <a:bodyPr lIns="182880" tIns="182880" rIns="182880">
            <a:normAutofit/>
          </a:bodyPr>
          <a:lstStyle>
            <a:lvl1pPr marL="0" marR="0" indent="0" algn="l" defTabSz="457200" rtl="0" eaLnBrk="1" fontAlgn="auto" latinLnBrk="0" hangingPunct="1">
              <a:lnSpc>
                <a:spcPct val="100000"/>
              </a:lnSpc>
              <a:spcBef>
                <a:spcPts val="600"/>
              </a:spcBef>
              <a:spcAft>
                <a:spcPts val="600"/>
              </a:spcAft>
              <a:buClr>
                <a:srgbClr val="FEF5E4"/>
              </a:buClr>
              <a:buSzPct val="80000"/>
              <a:buFont typeface="Wingdings" panose="05000000000000000000" pitchFamily="2" charset="2"/>
              <a:buNone/>
              <a:tabLst>
                <a:tab pos="228600" algn="l"/>
                <a:tab pos="457200" algn="l"/>
              </a:tabLst>
              <a:defRPr lang="en-US" sz="2000" b="1" smtClean="0">
                <a:solidFill>
                  <a:schemeClr val="bg1"/>
                </a:solidFill>
                <a:effectLst/>
                <a:latin typeface="Arial"/>
                <a:ea typeface="ＭＳ 明朝"/>
              </a:defRPr>
            </a:lvl1pPr>
          </a:lstStyle>
          <a:p>
            <a:pPr lvl="0"/>
            <a:r>
              <a:rPr lang="en-US" sz="1800">
                <a:effectLst/>
                <a:ea typeface="ＭＳ 明朝"/>
                <a:cs typeface="Times New Roman"/>
              </a:rPr>
              <a:t>Sidebar Label</a:t>
            </a:r>
          </a:p>
          <a:p>
            <a:pPr lvl="0"/>
            <a:endParaRPr lang="en-US" sz="1800">
              <a:effectLst/>
              <a:ea typeface="ＭＳ 明朝"/>
              <a:cs typeface="Times New Roman"/>
            </a:endParaRPr>
          </a:p>
        </p:txBody>
      </p:sp>
      <p:sp>
        <p:nvSpPr>
          <p:cNvPr id="12" name="Text Placeholder 10"/>
          <p:cNvSpPr>
            <a:spLocks noGrp="1"/>
          </p:cNvSpPr>
          <p:nvPr>
            <p:ph type="body" sz="quarter" idx="14" hasCustomPrompt="1"/>
          </p:nvPr>
        </p:nvSpPr>
        <p:spPr>
          <a:xfrm>
            <a:off x="5338082" y="2286636"/>
            <a:ext cx="3257550" cy="1714182"/>
          </a:xfrm>
        </p:spPr>
        <p:txBody>
          <a:bodyPr>
            <a:normAutofit/>
          </a:bodyPr>
          <a:lstStyle>
            <a:lvl1pPr marL="0" indent="0">
              <a:buNone/>
              <a:defRPr sz="1800" baseline="0">
                <a:solidFill>
                  <a:schemeClr val="bg1"/>
                </a:solidFill>
              </a:defRPr>
            </a:lvl1pPr>
          </a:lstStyle>
          <a:p>
            <a:pPr lvl="0"/>
            <a:r>
              <a:rPr lang="en-US" sz="1800"/>
              <a:t>Sidebar text.</a:t>
            </a:r>
            <a:endParaRPr lang="en-US"/>
          </a:p>
        </p:txBody>
      </p:sp>
      <p:sp>
        <p:nvSpPr>
          <p:cNvPr id="13" name="Text Placeholder 10"/>
          <p:cNvSpPr>
            <a:spLocks noGrp="1"/>
          </p:cNvSpPr>
          <p:nvPr>
            <p:ph type="body" sz="quarter" idx="15" hasCustomPrompt="1"/>
          </p:nvPr>
        </p:nvSpPr>
        <p:spPr>
          <a:xfrm>
            <a:off x="5326652" y="2741444"/>
            <a:ext cx="3257550" cy="1714182"/>
          </a:xfrm>
        </p:spPr>
        <p:txBody>
          <a:bodyPr>
            <a:normAutofit/>
          </a:bodyPr>
          <a:lstStyle>
            <a:lvl1pPr marL="342900" marR="0" indent="-342900">
              <a:spcBef>
                <a:spcPts val="0"/>
              </a:spcBef>
              <a:spcAft>
                <a:spcPts val="0"/>
              </a:spcAft>
              <a:buClr>
                <a:schemeClr val="bg1"/>
              </a:buClr>
              <a:buSzPct val="80000"/>
              <a:buFont typeface="Wingdings" panose="05000000000000000000" pitchFamily="2" charset="2"/>
              <a:buChar char=""/>
              <a:tabLst>
                <a:tab pos="228600" algn="l"/>
                <a:tab pos="457200" algn="l"/>
              </a:tabLst>
              <a:defRPr lang="en-US" sz="1800" smtClean="0">
                <a:solidFill>
                  <a:schemeClr val="bg1"/>
                </a:solidFill>
                <a:effectLst/>
                <a:latin typeface="Arial"/>
                <a:ea typeface="ＭＳ 明朝"/>
              </a:defRPr>
            </a:lvl1pPr>
          </a:lstStyle>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a:solidFill>
                  <a:srgbClr val="F6F3EE"/>
                </a:solidFill>
                <a:effectLst/>
                <a:latin typeface="Arial"/>
                <a:ea typeface="ＭＳ 明朝"/>
                <a:cs typeface="+mn-cs"/>
              </a:rPr>
              <a:t>Sidebar</a:t>
            </a:r>
            <a:r>
              <a:rPr lang="en-US" sz="1800" baseline="0">
                <a:solidFill>
                  <a:srgbClr val="F6F3EE"/>
                </a:solidFill>
                <a:effectLst/>
                <a:latin typeface="Arial"/>
                <a:ea typeface="ＭＳ 明朝"/>
                <a:cs typeface="+mn-cs"/>
              </a:rPr>
              <a:t>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endParaRPr lang="en-US" sz="1800">
              <a:effectLst/>
              <a:ea typeface="ＭＳ 明朝"/>
              <a:cs typeface="Times New Roman"/>
            </a:endParaRPr>
          </a:p>
          <a:p>
            <a:pPr lvl="0"/>
            <a:endParaRPr lang="en-US"/>
          </a:p>
        </p:txBody>
      </p:sp>
    </p:spTree>
    <p:extLst>
      <p:ext uri="{BB962C8B-B14F-4D97-AF65-F5344CB8AC3E}">
        <p14:creationId xmlns:p14="http://schemas.microsoft.com/office/powerpoint/2010/main" val="4143790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4" name="Footer Placeholder 3"/>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125091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National Center on Tribal Early Childhood Development and State Capacity Building Center </a:t>
            </a:r>
          </a:p>
        </p:txBody>
      </p:sp>
      <p:sp>
        <p:nvSpPr>
          <p:cNvPr id="4" name="Slide Number Placeholder 3"/>
          <p:cNvSpPr>
            <a:spLocks noGrp="1"/>
          </p:cNvSpPr>
          <p:nvPr>
            <p:ph type="sldNum" sz="quarter" idx="11"/>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1119838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pPr/>
              <a:t>‹#›</a:t>
            </a:fld>
            <a:endParaRPr lang="en-US"/>
          </a:p>
        </p:txBody>
      </p:sp>
      <p:graphicFrame>
        <p:nvGraphicFramePr>
          <p:cNvPr id="6" name="Table 5"/>
          <p:cNvGraphicFramePr>
            <a:graphicFrameLocks noGrp="1"/>
          </p:cNvGraphicFramePr>
          <p:nvPr userDrawn="1"/>
        </p:nvGraphicFramePr>
        <p:xfrm>
          <a:off x="457200" y="1791363"/>
          <a:ext cx="8093844" cy="2461880"/>
        </p:xfrm>
        <a:graphic>
          <a:graphicData uri="http://schemas.openxmlformats.org/drawingml/2006/table">
            <a:tbl>
              <a:tblPr firstRow="1" bandRow="1">
                <a:tableStyleId>{2D5ABB26-0587-4C30-8999-92F81FD0307C}</a:tableStyleId>
              </a:tblPr>
              <a:tblGrid>
                <a:gridCol w="2023461">
                  <a:extLst>
                    <a:ext uri="{9D8B030D-6E8A-4147-A177-3AD203B41FA5}">
                      <a16:colId xmlns:a16="http://schemas.microsoft.com/office/drawing/2014/main" val="20000"/>
                    </a:ext>
                  </a:extLst>
                </a:gridCol>
                <a:gridCol w="2023461">
                  <a:extLst>
                    <a:ext uri="{9D8B030D-6E8A-4147-A177-3AD203B41FA5}">
                      <a16:colId xmlns:a16="http://schemas.microsoft.com/office/drawing/2014/main" val="20001"/>
                    </a:ext>
                  </a:extLst>
                </a:gridCol>
                <a:gridCol w="2023461">
                  <a:extLst>
                    <a:ext uri="{9D8B030D-6E8A-4147-A177-3AD203B41FA5}">
                      <a16:colId xmlns:a16="http://schemas.microsoft.com/office/drawing/2014/main" val="20002"/>
                    </a:ext>
                  </a:extLst>
                </a:gridCol>
                <a:gridCol w="2023461">
                  <a:extLst>
                    <a:ext uri="{9D8B030D-6E8A-4147-A177-3AD203B41FA5}">
                      <a16:colId xmlns:a16="http://schemas.microsoft.com/office/drawing/2014/main" val="20003"/>
                    </a:ext>
                  </a:extLst>
                </a:gridCol>
              </a:tblGrid>
              <a:tr h="49237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algn="ct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extLst>
                  <a:ext uri="{0D108BD9-81ED-4DB2-BD59-A6C34878D82A}">
                    <a16:rowId xmlns:a16="http://schemas.microsoft.com/office/drawing/2014/main" val="10000"/>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1"/>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2"/>
                  </a:ext>
                </a:extLst>
              </a:tr>
              <a:tr h="4923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Table Cell</a:t>
                      </a: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3"/>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29724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4113336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t">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209278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C6D9F1"/>
        </a:solid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3"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1923955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C6D9F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163053" y="1354019"/>
            <a:ext cx="6817894" cy="3810460"/>
            <a:chOff x="1096211" y="1221939"/>
            <a:chExt cx="6817894" cy="3810460"/>
          </a:xfrm>
        </p:grpSpPr>
        <p:sp>
          <p:nvSpPr>
            <p:cNvPr id="3" name="Rectangle 2"/>
            <p:cNvSpPr/>
            <p:nvPr/>
          </p:nvSpPr>
          <p:spPr>
            <a:xfrm>
              <a:off x="1096211" y="1221939"/>
              <a:ext cx="6817894" cy="2616101"/>
            </a:xfrm>
            <a:prstGeom prst="rect">
              <a:avLst/>
            </a:prstGeom>
          </p:spPr>
          <p:txBody>
            <a:bodyPr wrap="square">
              <a:spAutoFit/>
            </a:bodyPr>
            <a:lstStyle/>
            <a:p>
              <a:pPr algn="ctr">
                <a:spcAft>
                  <a:spcPts val="1200"/>
                </a:spcAft>
              </a:pPr>
              <a:r>
                <a:rPr lang="en-US" b="1">
                  <a:solidFill>
                    <a:srgbClr val="254A64"/>
                  </a:solidFill>
                  <a:cs typeface="Arial"/>
                </a:rPr>
                <a:t>State Capacity Building Center, </a:t>
              </a:r>
              <a:br>
                <a:rPr lang="en-US" b="1">
                  <a:solidFill>
                    <a:srgbClr val="254A64"/>
                  </a:solidFill>
                  <a:cs typeface="Arial"/>
                </a:rPr>
              </a:br>
              <a:r>
                <a:rPr lang="en-US" b="1">
                  <a:solidFill>
                    <a:srgbClr val="254A64"/>
                  </a:solidFill>
                  <a:cs typeface="Arial"/>
                </a:rPr>
                <a:t>A Service of the Office of Child Care</a:t>
              </a:r>
              <a:endParaRPr lang="en-US">
                <a:solidFill>
                  <a:srgbClr val="254A64"/>
                </a:solidFill>
                <a:cs typeface="Arial"/>
              </a:endParaRPr>
            </a:p>
            <a:p>
              <a:pPr algn="ctr"/>
              <a:r>
                <a:rPr lang="en-US">
                  <a:solidFill>
                    <a:srgbClr val="254A64"/>
                  </a:solidFill>
                  <a:cs typeface="Arial"/>
                </a:rPr>
                <a:t>9300 Lee Highway</a:t>
              </a:r>
              <a:br>
                <a:rPr lang="en-US">
                  <a:solidFill>
                    <a:srgbClr val="254A64"/>
                  </a:solidFill>
                  <a:cs typeface="Arial"/>
                </a:rPr>
              </a:br>
              <a:r>
                <a:rPr lang="en-US">
                  <a:solidFill>
                    <a:srgbClr val="254A64"/>
                  </a:solidFill>
                  <a:cs typeface="Arial"/>
                </a:rPr>
                <a:t>Fairfax, VA 22031</a:t>
              </a:r>
            </a:p>
            <a:p>
              <a:pPr algn="ctr">
                <a:spcAft>
                  <a:spcPts val="1200"/>
                </a:spcAft>
              </a:pPr>
              <a:r>
                <a:rPr lang="en-US">
                  <a:solidFill>
                    <a:srgbClr val="254A64"/>
                  </a:solidFill>
                  <a:cs typeface="Arial"/>
                </a:rPr>
                <a:t>Phone: 877-296-2401</a:t>
              </a:r>
              <a:br>
                <a:rPr lang="en-US">
                  <a:solidFill>
                    <a:srgbClr val="254A64"/>
                  </a:solidFill>
                  <a:cs typeface="Arial"/>
                </a:rPr>
              </a:br>
              <a:r>
                <a:rPr lang="en-US">
                  <a:solidFill>
                    <a:srgbClr val="254A64"/>
                  </a:solidFill>
                  <a:cs typeface="Arial"/>
                </a:rPr>
                <a:t>Email: CapacityBuildingCenter@ecetta.info</a:t>
              </a:r>
            </a:p>
            <a:p>
              <a:pPr algn="ctr"/>
              <a:r>
                <a:rPr lang="en-US" b="1">
                  <a:solidFill>
                    <a:srgbClr val="254A64"/>
                  </a:solidFill>
                  <a:cs typeface="Arial"/>
                </a:rPr>
                <a:t>Subscribe to Updates</a:t>
              </a:r>
              <a:br>
                <a:rPr lang="en-US" b="1">
                  <a:solidFill>
                    <a:srgbClr val="254A64"/>
                  </a:solidFill>
                  <a:cs typeface="Arial"/>
                </a:rPr>
              </a:br>
              <a:r>
                <a:rPr lang="en-US">
                  <a:solidFill>
                    <a:srgbClr val="254A64"/>
                  </a:solidFill>
                  <a:cs typeface="Arial"/>
                </a:rPr>
                <a:t>http://www.occ-cmc.org/occannouncements_sign-up/</a:t>
              </a:r>
            </a:p>
          </p:txBody>
        </p:sp>
        <p:pic>
          <p:nvPicPr>
            <p:cNvPr id="4" name="Picture 3" descr="ACF_HHS_LogoLock.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4669" y="4320752"/>
              <a:ext cx="4028843" cy="711647"/>
            </a:xfrm>
            <a:prstGeom prst="rect">
              <a:avLst/>
            </a:prstGeom>
          </p:spPr>
        </p:pic>
      </p:grpSp>
    </p:spTree>
    <p:extLst>
      <p:ext uri="{BB962C8B-B14F-4D97-AF65-F5344CB8AC3E}">
        <p14:creationId xmlns:p14="http://schemas.microsoft.com/office/powerpoint/2010/main" val="903870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rgbClr val="C6D9F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solidFill>
                  <a:srgbClr val="254A64"/>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85800" y="3886200"/>
            <a:ext cx="7086600" cy="1752600"/>
          </a:xfrm>
        </p:spPr>
        <p:txBody>
          <a:bodyPr/>
          <a:lstStyle>
            <a:lvl1pPr marL="0" indent="0" algn="l">
              <a:buNone/>
              <a:defRPr>
                <a:solidFill>
                  <a:srgbClr val="254A64"/>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Child-Care-State-Capacity-Building-Cente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60520" y="777501"/>
            <a:ext cx="3897680" cy="530330"/>
          </a:xfrm>
          <a:prstGeom prst="rect">
            <a:avLst/>
          </a:prstGeom>
          <a:noFill/>
        </p:spPr>
      </p:pic>
    </p:spTree>
    <p:extLst>
      <p:ext uri="{BB962C8B-B14F-4D97-AF65-F5344CB8AC3E}">
        <p14:creationId xmlns:p14="http://schemas.microsoft.com/office/powerpoint/2010/main" val="2394472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National Center on Tribal Early Childhood Development and State Capacity Building Center </a:t>
            </a:r>
          </a:p>
        </p:txBody>
      </p:sp>
      <p:sp>
        <p:nvSpPr>
          <p:cNvPr id="4" name="Slide Number Placeholder 3"/>
          <p:cNvSpPr>
            <a:spLocks noGrp="1"/>
          </p:cNvSpPr>
          <p:nvPr>
            <p:ph type="sldNum" sz="quarter" idx="11"/>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1233918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1713684"/>
          </a:xfrm>
          <a:prstGeom prst="rect">
            <a:avLst/>
          </a:prstGeom>
          <a:solidFill>
            <a:srgbClr val="C6D9F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C6D9F1"/>
              </a:solidFill>
            </a:endParaRPr>
          </a:p>
        </p:txBody>
      </p:sp>
      <p:sp>
        <p:nvSpPr>
          <p:cNvPr id="3" name="Text Placeholder 2"/>
          <p:cNvSpPr>
            <a:spLocks noGrp="1"/>
          </p:cNvSpPr>
          <p:nvPr>
            <p:ph type="body" idx="1" hasCustomPrompt="1"/>
          </p:nvPr>
        </p:nvSpPr>
        <p:spPr>
          <a:xfrm>
            <a:off x="722313" y="3992995"/>
            <a:ext cx="7772400" cy="928036"/>
          </a:xfrm>
        </p:spPr>
        <p:txBody>
          <a:bodyPr anchor="t">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1"/>
          <p:cNvSpPr>
            <a:spLocks noGrp="1"/>
          </p:cNvSpPr>
          <p:nvPr>
            <p:ph type="ctrTitle"/>
          </p:nvPr>
        </p:nvSpPr>
        <p:spPr>
          <a:xfrm>
            <a:off x="685800" y="2130425"/>
            <a:ext cx="7772400" cy="1470025"/>
          </a:xfrm>
        </p:spPr>
        <p:txBody>
          <a:bodyPr>
            <a:normAutofit/>
          </a:bodyPr>
          <a:lstStyle>
            <a:lvl1pPr algn="l">
              <a:defRPr sz="4000">
                <a:solidFill>
                  <a:srgbClr val="254A64"/>
                </a:solidFill>
                <a:latin typeface="Arial"/>
                <a:cs typeface="Arial"/>
              </a:defRPr>
            </a:lvl1pPr>
          </a:lstStyle>
          <a:p>
            <a:r>
              <a:rPr lang="en-US"/>
              <a:t>Click to edit Master title style</a:t>
            </a:r>
          </a:p>
        </p:txBody>
      </p:sp>
      <p:sp>
        <p:nvSpPr>
          <p:cNvPr id="11"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12"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pPr/>
              <a:t>‹#›</a:t>
            </a:fld>
            <a:endParaRPr lang="en-US"/>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5800" y="464730"/>
            <a:ext cx="7143750" cy="971550"/>
          </a:xfrm>
          <a:prstGeom prst="rect">
            <a:avLst/>
          </a:prstGeom>
        </p:spPr>
      </p:pic>
    </p:spTree>
    <p:extLst>
      <p:ext uri="{BB962C8B-B14F-4D97-AF65-F5344CB8AC3E}">
        <p14:creationId xmlns:p14="http://schemas.microsoft.com/office/powerpoint/2010/main" val="1704201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254A64"/>
              </a:buClr>
              <a:buSzPct val="70000"/>
              <a:buFont typeface="Wingdings" charset="2"/>
              <a:buChar char="u"/>
              <a:defRPr/>
            </a:lvl1pPr>
            <a:lvl2pPr marL="914400" indent="-457200">
              <a:buClr>
                <a:srgbClr val="B2CCEC"/>
              </a:buClr>
              <a:buFont typeface="Wingdings" charset="2"/>
              <a:buChar char="§"/>
              <a:defRPr/>
            </a:lvl2pPr>
            <a:lvl3pPr marL="1143000" indent="-228600">
              <a:buClr>
                <a:srgbClr val="254A64"/>
              </a:buClr>
              <a:buFont typeface="Arial"/>
              <a:buChar char="•"/>
              <a:defRPr sz="2800"/>
            </a:lvl3pPr>
            <a:lvl4pPr marL="1600200" indent="-228600">
              <a:buClr>
                <a:srgbClr val="CC9966"/>
              </a:buClr>
              <a:buFont typeface="Arial"/>
              <a:buChar char="•"/>
              <a:defRPr/>
            </a:lvl4pPr>
            <a:lvl5pPr marL="1828800" indent="0">
              <a:buFontTx/>
              <a:buNone/>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6" name="Slide Number Placeholder 5"/>
          <p:cNvSpPr>
            <a:spLocks noGrp="1"/>
          </p:cNvSpPr>
          <p:nvPr>
            <p:ph type="sldNum" sz="quarter" idx="12"/>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3958698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1561161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171368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C6D9F1"/>
              </a:solidFill>
            </a:endParaRPr>
          </a:p>
        </p:txBody>
      </p:sp>
      <p:sp>
        <p:nvSpPr>
          <p:cNvPr id="3" name="Text Placeholder 2"/>
          <p:cNvSpPr>
            <a:spLocks noGrp="1"/>
          </p:cNvSpPr>
          <p:nvPr>
            <p:ph type="body" idx="1" hasCustomPrompt="1"/>
          </p:nvPr>
        </p:nvSpPr>
        <p:spPr>
          <a:xfrm>
            <a:off x="722313" y="3992995"/>
            <a:ext cx="7772400" cy="928036"/>
          </a:xfrm>
        </p:spPr>
        <p:txBody>
          <a:bodyPr anchor="t">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1"/>
          <p:cNvSpPr>
            <a:spLocks noGrp="1"/>
          </p:cNvSpPr>
          <p:nvPr>
            <p:ph type="ctrTitle"/>
          </p:nvPr>
        </p:nvSpPr>
        <p:spPr>
          <a:xfrm>
            <a:off x="685800" y="2130425"/>
            <a:ext cx="7772400" cy="1470025"/>
          </a:xfrm>
        </p:spPr>
        <p:txBody>
          <a:bodyPr>
            <a:normAutofit/>
          </a:bodyPr>
          <a:lstStyle>
            <a:lvl1pPr algn="l">
              <a:defRPr sz="4000">
                <a:solidFill>
                  <a:srgbClr val="254A64"/>
                </a:solidFill>
                <a:latin typeface="Arial"/>
                <a:cs typeface="Arial"/>
              </a:defRPr>
            </a:lvl1pPr>
          </a:lstStyle>
          <a:p>
            <a:r>
              <a:rPr lang="en-US"/>
              <a:t>Click to edit Master title style</a:t>
            </a:r>
          </a:p>
        </p:txBody>
      </p:sp>
      <p:sp>
        <p:nvSpPr>
          <p:cNvPr id="11" name="Footer Placeholder 4"/>
          <p:cNvSpPr>
            <a:spLocks noGrp="1"/>
          </p:cNvSpPr>
          <p:nvPr>
            <p:ph type="ftr" sz="quarter" idx="11"/>
          </p:nvPr>
        </p:nvSpPr>
        <p:spPr>
          <a:xfrm>
            <a:off x="457200" y="6356350"/>
            <a:ext cx="5562599" cy="365125"/>
          </a:xfrm>
        </p:spPr>
        <p:txBody>
          <a:bodyPr/>
          <a:lstStyle>
            <a:lvl1pPr>
              <a:defRPr/>
            </a:lvl1pPr>
          </a:lstStyle>
          <a:p>
            <a:r>
              <a:rPr lang="en-US"/>
              <a:t>National Center on Tribal Early Childhood Development and State Capacity Building Center </a:t>
            </a:r>
          </a:p>
        </p:txBody>
      </p:sp>
      <p:sp>
        <p:nvSpPr>
          <p:cNvPr id="12"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2194445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Text Placeholder 2"/>
          <p:cNvSpPr>
            <a:spLocks noGrp="1"/>
          </p:cNvSpPr>
          <p:nvPr>
            <p:ph type="body" idx="1"/>
          </p:nvPr>
        </p:nvSpPr>
        <p:spPr>
          <a:xfrm>
            <a:off x="457200" y="1663349"/>
            <a:ext cx="4040188" cy="842088"/>
          </a:xfrm>
        </p:spPr>
        <p:txBody>
          <a:bodyPr anchor="t">
            <a:noAutofit/>
          </a:bodyPr>
          <a:lstStyle>
            <a:lvl1pPr marL="0" indent="0">
              <a:buNone/>
              <a:defRPr sz="2800" b="0">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14136"/>
            <a:ext cx="4040188" cy="3566939"/>
          </a:xfrm>
        </p:spPr>
        <p:txBody>
          <a:bodyPr/>
          <a:lstStyle>
            <a:lvl1pPr>
              <a:defRPr sz="24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9" name="Slide Number Placeholder 8"/>
          <p:cNvSpPr>
            <a:spLocks noGrp="1"/>
          </p:cNvSpPr>
          <p:nvPr>
            <p:ph type="sldNum" sz="quarter" idx="12"/>
          </p:nvPr>
        </p:nvSpPr>
        <p:spPr/>
        <p:txBody>
          <a:bodyPr/>
          <a:lstStyle/>
          <a:p>
            <a:fld id="{5A06B27B-7B9C-B94B-BDD7-57FF17B14616}" type="slidenum">
              <a:rPr lang="en-US" smtClean="0"/>
              <a:pPr/>
              <a:t>‹#›</a:t>
            </a:fld>
            <a:endParaRPr lang="en-US"/>
          </a:p>
        </p:txBody>
      </p:sp>
      <p:sp>
        <p:nvSpPr>
          <p:cNvPr id="11" name="Text Placeholder 5"/>
          <p:cNvSpPr>
            <a:spLocks noGrp="1"/>
          </p:cNvSpPr>
          <p:nvPr>
            <p:ph type="body" sz="quarter" idx="13" hasCustomPrompt="1"/>
          </p:nvPr>
        </p:nvSpPr>
        <p:spPr>
          <a:xfrm>
            <a:off x="5258344" y="1660185"/>
            <a:ext cx="3439886" cy="4088029"/>
          </a:xfrm>
          <a:solidFill>
            <a:schemeClr val="tx2"/>
          </a:solidFill>
        </p:spPr>
        <p:txBody>
          <a:bodyPr lIns="182880" tIns="182880" rIns="182880">
            <a:normAutofit/>
          </a:bodyPr>
          <a:lstStyle>
            <a:lvl1pPr marL="0" marR="0" indent="0" algn="l" defTabSz="457200" rtl="0" eaLnBrk="1" fontAlgn="auto" latinLnBrk="0" hangingPunct="1">
              <a:lnSpc>
                <a:spcPct val="100000"/>
              </a:lnSpc>
              <a:spcBef>
                <a:spcPts val="600"/>
              </a:spcBef>
              <a:spcAft>
                <a:spcPts val="600"/>
              </a:spcAft>
              <a:buClr>
                <a:srgbClr val="FEF5E4"/>
              </a:buClr>
              <a:buSzPct val="80000"/>
              <a:buFont typeface="Wingdings" panose="05000000000000000000" pitchFamily="2" charset="2"/>
              <a:buNone/>
              <a:tabLst>
                <a:tab pos="228600" algn="l"/>
                <a:tab pos="457200" algn="l"/>
              </a:tabLst>
              <a:defRPr lang="en-US" sz="2000" b="1" smtClean="0">
                <a:solidFill>
                  <a:schemeClr val="bg1"/>
                </a:solidFill>
                <a:effectLst/>
                <a:latin typeface="Arial"/>
                <a:ea typeface="ＭＳ 明朝"/>
              </a:defRPr>
            </a:lvl1pPr>
          </a:lstStyle>
          <a:p>
            <a:pPr lvl="0"/>
            <a:r>
              <a:rPr lang="en-US" sz="1800">
                <a:effectLst/>
                <a:ea typeface="ＭＳ 明朝"/>
                <a:cs typeface="Times New Roman"/>
              </a:rPr>
              <a:t>Sidebar Label</a:t>
            </a:r>
          </a:p>
          <a:p>
            <a:pPr lvl="0"/>
            <a:endParaRPr lang="en-US" sz="1800">
              <a:effectLst/>
              <a:ea typeface="ＭＳ 明朝"/>
              <a:cs typeface="Times New Roman"/>
            </a:endParaRPr>
          </a:p>
        </p:txBody>
      </p:sp>
      <p:sp>
        <p:nvSpPr>
          <p:cNvPr id="12" name="Text Placeholder 10"/>
          <p:cNvSpPr>
            <a:spLocks noGrp="1"/>
          </p:cNvSpPr>
          <p:nvPr>
            <p:ph type="body" sz="quarter" idx="14" hasCustomPrompt="1"/>
          </p:nvPr>
        </p:nvSpPr>
        <p:spPr>
          <a:xfrm>
            <a:off x="5338082" y="2286636"/>
            <a:ext cx="3257550" cy="1714182"/>
          </a:xfrm>
        </p:spPr>
        <p:txBody>
          <a:bodyPr>
            <a:normAutofit/>
          </a:bodyPr>
          <a:lstStyle>
            <a:lvl1pPr marL="0" indent="0">
              <a:buNone/>
              <a:defRPr sz="1800" baseline="0">
                <a:solidFill>
                  <a:schemeClr val="bg1"/>
                </a:solidFill>
              </a:defRPr>
            </a:lvl1pPr>
          </a:lstStyle>
          <a:p>
            <a:pPr lvl="0"/>
            <a:r>
              <a:rPr lang="en-US" sz="1800"/>
              <a:t>Sidebar text.</a:t>
            </a:r>
            <a:endParaRPr lang="en-US"/>
          </a:p>
        </p:txBody>
      </p:sp>
      <p:sp>
        <p:nvSpPr>
          <p:cNvPr id="13" name="Text Placeholder 10"/>
          <p:cNvSpPr>
            <a:spLocks noGrp="1"/>
          </p:cNvSpPr>
          <p:nvPr>
            <p:ph type="body" sz="quarter" idx="15" hasCustomPrompt="1"/>
          </p:nvPr>
        </p:nvSpPr>
        <p:spPr>
          <a:xfrm>
            <a:off x="5326652" y="2741444"/>
            <a:ext cx="3257550" cy="1714182"/>
          </a:xfrm>
        </p:spPr>
        <p:txBody>
          <a:bodyPr>
            <a:normAutofit/>
          </a:bodyPr>
          <a:lstStyle>
            <a:lvl1pPr marL="342900" marR="0" indent="-342900">
              <a:spcBef>
                <a:spcPts val="0"/>
              </a:spcBef>
              <a:spcAft>
                <a:spcPts val="0"/>
              </a:spcAft>
              <a:buClr>
                <a:schemeClr val="bg1"/>
              </a:buClr>
              <a:buSzPct val="80000"/>
              <a:buFont typeface="Wingdings" panose="05000000000000000000" pitchFamily="2" charset="2"/>
              <a:buChar char=""/>
              <a:tabLst>
                <a:tab pos="228600" algn="l"/>
                <a:tab pos="457200" algn="l"/>
              </a:tabLst>
              <a:defRPr lang="en-US" sz="1800" smtClean="0">
                <a:solidFill>
                  <a:schemeClr val="bg1"/>
                </a:solidFill>
                <a:effectLst/>
                <a:latin typeface="Arial"/>
                <a:ea typeface="ＭＳ 明朝"/>
              </a:defRPr>
            </a:lvl1pPr>
          </a:lstStyle>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a:solidFill>
                  <a:srgbClr val="F6F3EE"/>
                </a:solidFill>
                <a:effectLst/>
                <a:latin typeface="Arial"/>
                <a:ea typeface="ＭＳ 明朝"/>
                <a:cs typeface="+mn-cs"/>
              </a:rPr>
              <a:t>Sidebar</a:t>
            </a:r>
            <a:r>
              <a:rPr lang="en-US" sz="1800" baseline="0">
                <a:solidFill>
                  <a:srgbClr val="F6F3EE"/>
                </a:solidFill>
                <a:effectLst/>
                <a:latin typeface="Arial"/>
                <a:ea typeface="ＭＳ 明朝"/>
                <a:cs typeface="+mn-cs"/>
              </a:rPr>
              <a:t>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endParaRPr lang="en-US" sz="1800">
              <a:effectLst/>
              <a:ea typeface="ＭＳ 明朝"/>
              <a:cs typeface="Times New Roman"/>
            </a:endParaRPr>
          </a:p>
          <a:p>
            <a:pPr lvl="0"/>
            <a:endParaRPr lang="en-US"/>
          </a:p>
        </p:txBody>
      </p:sp>
    </p:spTree>
    <p:extLst>
      <p:ext uri="{BB962C8B-B14F-4D97-AF65-F5344CB8AC3E}">
        <p14:creationId xmlns:p14="http://schemas.microsoft.com/office/powerpoint/2010/main" val="3117847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4" name="Footer Placeholder 3"/>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150650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pPr/>
              <a:t>‹#›</a:t>
            </a:fld>
            <a:endParaRPr lang="en-US"/>
          </a:p>
        </p:txBody>
      </p:sp>
      <p:graphicFrame>
        <p:nvGraphicFramePr>
          <p:cNvPr id="6" name="Table 5"/>
          <p:cNvGraphicFramePr>
            <a:graphicFrameLocks noGrp="1"/>
          </p:cNvGraphicFramePr>
          <p:nvPr userDrawn="1"/>
        </p:nvGraphicFramePr>
        <p:xfrm>
          <a:off x="457200" y="1791363"/>
          <a:ext cx="8093844" cy="2461880"/>
        </p:xfrm>
        <a:graphic>
          <a:graphicData uri="http://schemas.openxmlformats.org/drawingml/2006/table">
            <a:tbl>
              <a:tblPr firstRow="1" bandRow="1">
                <a:tableStyleId>{2D5ABB26-0587-4C30-8999-92F81FD0307C}</a:tableStyleId>
              </a:tblPr>
              <a:tblGrid>
                <a:gridCol w="2023461">
                  <a:extLst>
                    <a:ext uri="{9D8B030D-6E8A-4147-A177-3AD203B41FA5}">
                      <a16:colId xmlns:a16="http://schemas.microsoft.com/office/drawing/2014/main" val="20000"/>
                    </a:ext>
                  </a:extLst>
                </a:gridCol>
                <a:gridCol w="2023461">
                  <a:extLst>
                    <a:ext uri="{9D8B030D-6E8A-4147-A177-3AD203B41FA5}">
                      <a16:colId xmlns:a16="http://schemas.microsoft.com/office/drawing/2014/main" val="20001"/>
                    </a:ext>
                  </a:extLst>
                </a:gridCol>
                <a:gridCol w="2023461">
                  <a:extLst>
                    <a:ext uri="{9D8B030D-6E8A-4147-A177-3AD203B41FA5}">
                      <a16:colId xmlns:a16="http://schemas.microsoft.com/office/drawing/2014/main" val="20002"/>
                    </a:ext>
                  </a:extLst>
                </a:gridCol>
                <a:gridCol w="2023461">
                  <a:extLst>
                    <a:ext uri="{9D8B030D-6E8A-4147-A177-3AD203B41FA5}">
                      <a16:colId xmlns:a16="http://schemas.microsoft.com/office/drawing/2014/main" val="20003"/>
                    </a:ext>
                  </a:extLst>
                </a:gridCol>
              </a:tblGrid>
              <a:tr h="49237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algn="ct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extLst>
                  <a:ext uri="{0D108BD9-81ED-4DB2-BD59-A6C34878D82A}">
                    <a16:rowId xmlns:a16="http://schemas.microsoft.com/office/drawing/2014/main" val="10000"/>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1"/>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2"/>
                  </a:ext>
                </a:extLst>
              </a:tr>
              <a:tr h="4923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Table Cell</a:t>
                      </a: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3"/>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6564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433393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t">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3314072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C6D9F1"/>
        </a:solid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3"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1015059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C6D9F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163053" y="1354019"/>
            <a:ext cx="6817894" cy="3810460"/>
            <a:chOff x="1096211" y="1221939"/>
            <a:chExt cx="6817894" cy="3810460"/>
          </a:xfrm>
        </p:grpSpPr>
        <p:sp>
          <p:nvSpPr>
            <p:cNvPr id="3" name="Rectangle 2"/>
            <p:cNvSpPr/>
            <p:nvPr/>
          </p:nvSpPr>
          <p:spPr>
            <a:xfrm>
              <a:off x="1096211" y="1221939"/>
              <a:ext cx="6817894" cy="2616101"/>
            </a:xfrm>
            <a:prstGeom prst="rect">
              <a:avLst/>
            </a:prstGeom>
          </p:spPr>
          <p:txBody>
            <a:bodyPr wrap="square">
              <a:spAutoFit/>
            </a:bodyPr>
            <a:lstStyle/>
            <a:p>
              <a:pPr algn="ctr">
                <a:spcAft>
                  <a:spcPts val="1200"/>
                </a:spcAft>
              </a:pPr>
              <a:r>
                <a:rPr lang="en-US" b="1">
                  <a:solidFill>
                    <a:srgbClr val="254A64"/>
                  </a:solidFill>
                  <a:latin typeface="Arial"/>
                  <a:cs typeface="Arial"/>
                </a:rPr>
                <a:t>State Capacity Building Center, </a:t>
              </a:r>
              <a:br>
                <a:rPr lang="en-US" b="1">
                  <a:solidFill>
                    <a:srgbClr val="254A64"/>
                  </a:solidFill>
                  <a:latin typeface="Arial"/>
                  <a:cs typeface="Arial"/>
                </a:rPr>
              </a:br>
              <a:r>
                <a:rPr lang="en-US" b="1">
                  <a:solidFill>
                    <a:srgbClr val="254A64"/>
                  </a:solidFill>
                  <a:latin typeface="Arial"/>
                  <a:cs typeface="Arial"/>
                </a:rPr>
                <a:t>A Service of the Office of Child Care</a:t>
              </a:r>
              <a:endParaRPr lang="en-US">
                <a:solidFill>
                  <a:srgbClr val="254A64"/>
                </a:solidFill>
                <a:latin typeface="Arial"/>
                <a:cs typeface="Arial"/>
              </a:endParaRPr>
            </a:p>
            <a:p>
              <a:pPr algn="ctr"/>
              <a:r>
                <a:rPr lang="en-US">
                  <a:solidFill>
                    <a:srgbClr val="254A64"/>
                  </a:solidFill>
                  <a:latin typeface="Arial"/>
                  <a:cs typeface="Arial"/>
                </a:rPr>
                <a:t>9300 Lee Highway</a:t>
              </a:r>
              <a:br>
                <a:rPr lang="en-US">
                  <a:solidFill>
                    <a:srgbClr val="254A64"/>
                  </a:solidFill>
                  <a:latin typeface="Arial"/>
                  <a:cs typeface="Arial"/>
                </a:rPr>
              </a:br>
              <a:r>
                <a:rPr lang="en-US">
                  <a:solidFill>
                    <a:srgbClr val="254A64"/>
                  </a:solidFill>
                  <a:latin typeface="Arial"/>
                  <a:cs typeface="Arial"/>
                </a:rPr>
                <a:t>Fairfax, VA 22031</a:t>
              </a:r>
            </a:p>
            <a:p>
              <a:pPr algn="ctr">
                <a:spcAft>
                  <a:spcPts val="1200"/>
                </a:spcAft>
              </a:pPr>
              <a:r>
                <a:rPr lang="en-US">
                  <a:solidFill>
                    <a:srgbClr val="254A64"/>
                  </a:solidFill>
                  <a:latin typeface="Arial"/>
                  <a:cs typeface="Arial"/>
                </a:rPr>
                <a:t>Phone: 877-296-2401</a:t>
              </a:r>
              <a:br>
                <a:rPr lang="en-US">
                  <a:solidFill>
                    <a:srgbClr val="254A64"/>
                  </a:solidFill>
                  <a:latin typeface="Arial"/>
                  <a:cs typeface="Arial"/>
                </a:rPr>
              </a:br>
              <a:r>
                <a:rPr lang="en-US">
                  <a:solidFill>
                    <a:srgbClr val="254A64"/>
                  </a:solidFill>
                  <a:latin typeface="Arial"/>
                  <a:cs typeface="Arial"/>
                </a:rPr>
                <a:t>Email: CapacityBuildingCenter@ecetta.info</a:t>
              </a:r>
            </a:p>
            <a:p>
              <a:pPr algn="ctr"/>
              <a:r>
                <a:rPr lang="en-US" b="1">
                  <a:solidFill>
                    <a:srgbClr val="254A64"/>
                  </a:solidFill>
                  <a:latin typeface="Arial"/>
                  <a:cs typeface="Arial"/>
                </a:rPr>
                <a:t>Subscribe to Updates</a:t>
              </a:r>
              <a:br>
                <a:rPr lang="en-US" b="1">
                  <a:solidFill>
                    <a:srgbClr val="254A64"/>
                  </a:solidFill>
                  <a:latin typeface="Arial"/>
                  <a:cs typeface="Arial"/>
                </a:rPr>
              </a:br>
              <a:r>
                <a:rPr lang="en-US">
                  <a:solidFill>
                    <a:srgbClr val="254A64"/>
                  </a:solidFill>
                  <a:latin typeface="Arial"/>
                  <a:cs typeface="Arial"/>
                </a:rPr>
                <a:t>http://www.occ-cmc.org/occannouncements_sign-up/</a:t>
              </a:r>
            </a:p>
          </p:txBody>
        </p:sp>
        <p:pic>
          <p:nvPicPr>
            <p:cNvPr id="4" name="Picture 3" descr="ACF_HHS_LogoLock.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4669" y="4320752"/>
              <a:ext cx="4028843" cy="711647"/>
            </a:xfrm>
            <a:prstGeom prst="rect">
              <a:avLst/>
            </a:prstGeom>
          </p:spPr>
        </p:pic>
      </p:grpSp>
    </p:spTree>
    <p:extLst>
      <p:ext uri="{BB962C8B-B14F-4D97-AF65-F5344CB8AC3E}">
        <p14:creationId xmlns:p14="http://schemas.microsoft.com/office/powerpoint/2010/main" val="1825678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solidFill>
                  <a:srgbClr val="254A64"/>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85800" y="3886200"/>
            <a:ext cx="7086600" cy="1752600"/>
          </a:xfrm>
        </p:spPr>
        <p:txBody>
          <a:bodyPr/>
          <a:lstStyle>
            <a:lvl1pPr marL="0" indent="0" algn="l">
              <a:buNone/>
              <a:defRPr>
                <a:solidFill>
                  <a:srgbClr val="254A64"/>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50033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National Center on Tribal Early Childhood Development and State Capacity Building Center </a:t>
            </a:r>
          </a:p>
        </p:txBody>
      </p:sp>
      <p:sp>
        <p:nvSpPr>
          <p:cNvPr id="4" name="Slide Number Placeholder 3"/>
          <p:cNvSpPr>
            <a:spLocks noGrp="1"/>
          </p:cNvSpPr>
          <p:nvPr>
            <p:ph type="sldNum" sz="quarter" idx="11"/>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3778435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171368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C6D9F1"/>
              </a:solidFill>
            </a:endParaRPr>
          </a:p>
        </p:txBody>
      </p:sp>
      <p:sp>
        <p:nvSpPr>
          <p:cNvPr id="3" name="Text Placeholder 2"/>
          <p:cNvSpPr>
            <a:spLocks noGrp="1"/>
          </p:cNvSpPr>
          <p:nvPr>
            <p:ph type="body" idx="1" hasCustomPrompt="1"/>
          </p:nvPr>
        </p:nvSpPr>
        <p:spPr>
          <a:xfrm>
            <a:off x="722313" y="3992995"/>
            <a:ext cx="7772400" cy="928036"/>
          </a:xfrm>
        </p:spPr>
        <p:txBody>
          <a:bodyPr anchor="t">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1"/>
          <p:cNvSpPr>
            <a:spLocks noGrp="1"/>
          </p:cNvSpPr>
          <p:nvPr>
            <p:ph type="ctrTitle"/>
          </p:nvPr>
        </p:nvSpPr>
        <p:spPr>
          <a:xfrm>
            <a:off x="685800" y="2130425"/>
            <a:ext cx="7772400" cy="1470025"/>
          </a:xfrm>
        </p:spPr>
        <p:txBody>
          <a:bodyPr>
            <a:normAutofit/>
          </a:bodyPr>
          <a:lstStyle>
            <a:lvl1pPr algn="l">
              <a:defRPr sz="4000">
                <a:solidFill>
                  <a:srgbClr val="254A64"/>
                </a:solidFill>
                <a:latin typeface="Arial"/>
                <a:cs typeface="Arial"/>
              </a:defRPr>
            </a:lvl1pPr>
          </a:lstStyle>
          <a:p>
            <a:r>
              <a:rPr lang="en-US"/>
              <a:t>Click to edit Master title style</a:t>
            </a:r>
          </a:p>
        </p:txBody>
      </p:sp>
      <p:sp>
        <p:nvSpPr>
          <p:cNvPr id="11" name="Footer Placeholder 4"/>
          <p:cNvSpPr>
            <a:spLocks noGrp="1"/>
          </p:cNvSpPr>
          <p:nvPr>
            <p:ph type="ftr" sz="quarter" idx="11"/>
          </p:nvPr>
        </p:nvSpPr>
        <p:spPr>
          <a:xfrm>
            <a:off x="457200" y="6356350"/>
            <a:ext cx="5562599" cy="365125"/>
          </a:xfrm>
        </p:spPr>
        <p:txBody>
          <a:bodyPr/>
          <a:lstStyle>
            <a:lvl1pPr>
              <a:defRPr/>
            </a:lvl1pPr>
          </a:lstStyle>
          <a:p>
            <a:r>
              <a:rPr lang="en-US"/>
              <a:t>National Center on Tribal Early Childhood Development and State Capacity Building Center </a:t>
            </a:r>
          </a:p>
        </p:txBody>
      </p:sp>
      <p:sp>
        <p:nvSpPr>
          <p:cNvPr id="12"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889018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254A64"/>
              </a:buClr>
              <a:buSzPct val="70000"/>
              <a:buFont typeface="Wingdings" charset="2"/>
              <a:buChar char="u"/>
              <a:defRPr/>
            </a:lvl1pPr>
            <a:lvl2pPr marL="914400" indent="-457200">
              <a:buClr>
                <a:srgbClr val="B2CCEC"/>
              </a:buClr>
              <a:buFont typeface="Wingdings" charset="2"/>
              <a:buChar char="§"/>
              <a:defRPr/>
            </a:lvl2pPr>
            <a:lvl3pPr marL="1143000" indent="-228600">
              <a:buClr>
                <a:srgbClr val="254A64"/>
              </a:buClr>
              <a:buFont typeface="Arial"/>
              <a:buChar char="•"/>
              <a:defRPr sz="2800"/>
            </a:lvl3pPr>
            <a:lvl4pPr marL="1600200" indent="-228600">
              <a:buClr>
                <a:srgbClr val="CC9966"/>
              </a:buClr>
              <a:buFont typeface="Arial"/>
              <a:buChar char="•"/>
              <a:defRPr/>
            </a:lvl4pPr>
            <a:lvl5pPr marL="1828800" indent="0">
              <a:buFontTx/>
              <a:buNone/>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457200" y="6356350"/>
            <a:ext cx="5562599" cy="365125"/>
          </a:xfrm>
        </p:spPr>
        <p:txBody>
          <a:bodyPr/>
          <a:lstStyle>
            <a:lvl1pPr>
              <a:defRPr/>
            </a:lvl1pPr>
          </a:lstStyle>
          <a:p>
            <a:r>
              <a:rPr lang="en-US"/>
              <a:t>National Center on Tribal Early Childhood Development and State Capacity Building Center </a:t>
            </a:r>
          </a:p>
        </p:txBody>
      </p:sp>
      <p:sp>
        <p:nvSpPr>
          <p:cNvPr id="6" name="Slide Number Placeholder 5"/>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12568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254A64"/>
              </a:buClr>
              <a:buSzPct val="70000"/>
              <a:buFont typeface="Wingdings" charset="2"/>
              <a:buChar char="u"/>
              <a:defRPr/>
            </a:lvl1pPr>
            <a:lvl2pPr marL="914400" indent="-457200">
              <a:buClr>
                <a:srgbClr val="B2CCEC"/>
              </a:buClr>
              <a:buFont typeface="Wingdings" charset="2"/>
              <a:buChar char="§"/>
              <a:defRPr/>
            </a:lvl2pPr>
            <a:lvl3pPr marL="1143000" indent="-228600">
              <a:buClr>
                <a:srgbClr val="254A64"/>
              </a:buClr>
              <a:buFont typeface="Arial"/>
              <a:buChar char="•"/>
              <a:defRPr sz="2800"/>
            </a:lvl3pPr>
            <a:lvl4pPr marL="1600200" indent="-228600">
              <a:buClr>
                <a:srgbClr val="CC9966"/>
              </a:buClr>
              <a:buFont typeface="Arial"/>
              <a:buChar char="•"/>
              <a:defRPr/>
            </a:lvl4pPr>
            <a:lvl5pPr marL="1828800" indent="0">
              <a:buFontTx/>
              <a:buNone/>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457200" y="6356350"/>
            <a:ext cx="5562599" cy="365125"/>
          </a:xfrm>
        </p:spPr>
        <p:txBody>
          <a:bodyPr/>
          <a:lstStyle>
            <a:lvl1pPr>
              <a:defRPr/>
            </a:lvl1pPr>
          </a:lstStyle>
          <a:p>
            <a:r>
              <a:rPr lang="en-US"/>
              <a:t>National Center on Tribal Early Childhood Development and State Capacity Building Center </a:t>
            </a:r>
          </a:p>
        </p:txBody>
      </p:sp>
      <p:sp>
        <p:nvSpPr>
          <p:cNvPr id="6" name="Slide Number Placeholder 5"/>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889259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424765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Text Placeholder 2"/>
          <p:cNvSpPr>
            <a:spLocks noGrp="1"/>
          </p:cNvSpPr>
          <p:nvPr>
            <p:ph type="body" idx="1"/>
          </p:nvPr>
        </p:nvSpPr>
        <p:spPr>
          <a:xfrm>
            <a:off x="457200" y="1663349"/>
            <a:ext cx="4040188" cy="842088"/>
          </a:xfrm>
        </p:spPr>
        <p:txBody>
          <a:bodyPr anchor="t">
            <a:noAutofit/>
          </a:bodyPr>
          <a:lstStyle>
            <a:lvl1pPr marL="0" indent="0">
              <a:buNone/>
              <a:defRPr sz="2800" b="0">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14136"/>
            <a:ext cx="4040188" cy="3566939"/>
          </a:xfrm>
        </p:spPr>
        <p:txBody>
          <a:bodyPr/>
          <a:lstStyle>
            <a:lvl1pPr>
              <a:defRPr sz="24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9" name="Slide Number Placeholder 8"/>
          <p:cNvSpPr>
            <a:spLocks noGrp="1"/>
          </p:cNvSpPr>
          <p:nvPr>
            <p:ph type="sldNum" sz="quarter" idx="12"/>
          </p:nvPr>
        </p:nvSpPr>
        <p:spPr/>
        <p:txBody>
          <a:bodyPr/>
          <a:lstStyle/>
          <a:p>
            <a:fld id="{5A06B27B-7B9C-B94B-BDD7-57FF17B14616}" type="slidenum">
              <a:rPr lang="en-US" smtClean="0"/>
              <a:t>‹#›</a:t>
            </a:fld>
            <a:endParaRPr lang="en-US"/>
          </a:p>
        </p:txBody>
      </p:sp>
      <p:sp>
        <p:nvSpPr>
          <p:cNvPr id="11" name="Text Placeholder 5"/>
          <p:cNvSpPr>
            <a:spLocks noGrp="1"/>
          </p:cNvSpPr>
          <p:nvPr>
            <p:ph type="body" sz="quarter" idx="13" hasCustomPrompt="1"/>
          </p:nvPr>
        </p:nvSpPr>
        <p:spPr>
          <a:xfrm>
            <a:off x="5258344" y="1660185"/>
            <a:ext cx="3439886" cy="4088029"/>
          </a:xfrm>
          <a:solidFill>
            <a:schemeClr val="tx2"/>
          </a:solidFill>
        </p:spPr>
        <p:txBody>
          <a:bodyPr lIns="182880" tIns="182880" rIns="182880">
            <a:normAutofit/>
          </a:bodyPr>
          <a:lstStyle>
            <a:lvl1pPr marL="0" marR="0" indent="0" algn="l" defTabSz="457200" rtl="0" eaLnBrk="1" fontAlgn="auto" latinLnBrk="0" hangingPunct="1">
              <a:lnSpc>
                <a:spcPct val="100000"/>
              </a:lnSpc>
              <a:spcBef>
                <a:spcPts val="600"/>
              </a:spcBef>
              <a:spcAft>
                <a:spcPts val="600"/>
              </a:spcAft>
              <a:buClr>
                <a:srgbClr val="FEF5E4"/>
              </a:buClr>
              <a:buSzPct val="80000"/>
              <a:buFont typeface="Wingdings" panose="05000000000000000000" pitchFamily="2" charset="2"/>
              <a:buNone/>
              <a:tabLst>
                <a:tab pos="228600" algn="l"/>
                <a:tab pos="457200" algn="l"/>
              </a:tabLst>
              <a:defRPr lang="en-US" sz="2000" b="1" smtClean="0">
                <a:solidFill>
                  <a:schemeClr val="bg1"/>
                </a:solidFill>
                <a:effectLst/>
                <a:latin typeface="Arial"/>
                <a:ea typeface="ＭＳ 明朝"/>
              </a:defRPr>
            </a:lvl1pPr>
          </a:lstStyle>
          <a:p>
            <a:pPr lvl="0"/>
            <a:r>
              <a:rPr lang="en-US" sz="1800">
                <a:effectLst/>
                <a:ea typeface="ＭＳ 明朝"/>
                <a:cs typeface="Times New Roman"/>
              </a:rPr>
              <a:t>Sidebar Label</a:t>
            </a:r>
          </a:p>
          <a:p>
            <a:pPr lvl="0"/>
            <a:endParaRPr lang="en-US" sz="1800">
              <a:effectLst/>
              <a:ea typeface="ＭＳ 明朝"/>
              <a:cs typeface="Times New Roman"/>
            </a:endParaRPr>
          </a:p>
        </p:txBody>
      </p:sp>
      <p:sp>
        <p:nvSpPr>
          <p:cNvPr id="12" name="Text Placeholder 10"/>
          <p:cNvSpPr>
            <a:spLocks noGrp="1"/>
          </p:cNvSpPr>
          <p:nvPr>
            <p:ph type="body" sz="quarter" idx="14" hasCustomPrompt="1"/>
          </p:nvPr>
        </p:nvSpPr>
        <p:spPr>
          <a:xfrm>
            <a:off x="5338082" y="2286636"/>
            <a:ext cx="3257550" cy="1714182"/>
          </a:xfrm>
        </p:spPr>
        <p:txBody>
          <a:bodyPr>
            <a:normAutofit/>
          </a:bodyPr>
          <a:lstStyle>
            <a:lvl1pPr marL="0" indent="0">
              <a:buNone/>
              <a:defRPr sz="1800" baseline="0">
                <a:solidFill>
                  <a:schemeClr val="bg1"/>
                </a:solidFill>
              </a:defRPr>
            </a:lvl1pPr>
          </a:lstStyle>
          <a:p>
            <a:pPr lvl="0"/>
            <a:r>
              <a:rPr lang="en-US" sz="1800"/>
              <a:t>Sidebar text.</a:t>
            </a:r>
            <a:endParaRPr lang="en-US"/>
          </a:p>
        </p:txBody>
      </p:sp>
      <p:sp>
        <p:nvSpPr>
          <p:cNvPr id="13" name="Text Placeholder 10"/>
          <p:cNvSpPr>
            <a:spLocks noGrp="1"/>
          </p:cNvSpPr>
          <p:nvPr>
            <p:ph type="body" sz="quarter" idx="15" hasCustomPrompt="1"/>
          </p:nvPr>
        </p:nvSpPr>
        <p:spPr>
          <a:xfrm>
            <a:off x="5326652" y="2741444"/>
            <a:ext cx="3257550" cy="1714182"/>
          </a:xfrm>
        </p:spPr>
        <p:txBody>
          <a:bodyPr>
            <a:normAutofit/>
          </a:bodyPr>
          <a:lstStyle>
            <a:lvl1pPr marL="342900" marR="0" indent="-342900">
              <a:spcBef>
                <a:spcPts val="0"/>
              </a:spcBef>
              <a:spcAft>
                <a:spcPts val="0"/>
              </a:spcAft>
              <a:buClr>
                <a:schemeClr val="bg1"/>
              </a:buClr>
              <a:buSzPct val="80000"/>
              <a:buFont typeface="Wingdings" panose="05000000000000000000" pitchFamily="2" charset="2"/>
              <a:buChar char=""/>
              <a:tabLst>
                <a:tab pos="228600" algn="l"/>
                <a:tab pos="457200" algn="l"/>
              </a:tabLst>
              <a:defRPr lang="en-US" sz="1800" smtClean="0">
                <a:solidFill>
                  <a:schemeClr val="bg1"/>
                </a:solidFill>
                <a:effectLst/>
                <a:latin typeface="Arial"/>
                <a:ea typeface="ＭＳ 明朝"/>
              </a:defRPr>
            </a:lvl1pPr>
          </a:lstStyle>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a:solidFill>
                  <a:srgbClr val="F6F3EE"/>
                </a:solidFill>
                <a:effectLst/>
                <a:latin typeface="Arial"/>
                <a:ea typeface="ＭＳ 明朝"/>
                <a:cs typeface="+mn-cs"/>
              </a:rPr>
              <a:t>Sidebar</a:t>
            </a:r>
            <a:r>
              <a:rPr lang="en-US" sz="1800" baseline="0">
                <a:solidFill>
                  <a:srgbClr val="F6F3EE"/>
                </a:solidFill>
                <a:effectLst/>
                <a:latin typeface="Arial"/>
                <a:ea typeface="ＭＳ 明朝"/>
                <a:cs typeface="+mn-cs"/>
              </a:rPr>
              <a:t>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endParaRPr lang="en-US" sz="1800">
              <a:effectLst/>
              <a:ea typeface="ＭＳ 明朝"/>
              <a:cs typeface="Times New Roman"/>
            </a:endParaRPr>
          </a:p>
          <a:p>
            <a:pPr lvl="0"/>
            <a:endParaRPr lang="en-US"/>
          </a:p>
        </p:txBody>
      </p:sp>
    </p:spTree>
    <p:extLst>
      <p:ext uri="{BB962C8B-B14F-4D97-AF65-F5344CB8AC3E}">
        <p14:creationId xmlns:p14="http://schemas.microsoft.com/office/powerpoint/2010/main" val="4082803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4" name="Footer Placeholder 3"/>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194700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4" name="Footer Placeholder 3"/>
          <p:cNvSpPr>
            <a:spLocks noGrp="1"/>
          </p:cNvSpPr>
          <p:nvPr>
            <p:ph type="ftr" sz="quarter" idx="11"/>
          </p:nvPr>
        </p:nvSpPr>
        <p:spPr>
          <a:xfrm>
            <a:off x="457199" y="6356350"/>
            <a:ext cx="5843847" cy="365125"/>
          </a:xfrm>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pPr/>
              <a:t>‹#›</a:t>
            </a:fld>
            <a:endParaRPr lang="en-US"/>
          </a:p>
        </p:txBody>
      </p:sp>
      <p:graphicFrame>
        <p:nvGraphicFramePr>
          <p:cNvPr id="6" name="Table 5"/>
          <p:cNvGraphicFramePr>
            <a:graphicFrameLocks noGrp="1"/>
          </p:cNvGraphicFramePr>
          <p:nvPr userDrawn="1"/>
        </p:nvGraphicFramePr>
        <p:xfrm>
          <a:off x="457200" y="1791363"/>
          <a:ext cx="8093844" cy="2461880"/>
        </p:xfrm>
        <a:graphic>
          <a:graphicData uri="http://schemas.openxmlformats.org/drawingml/2006/table">
            <a:tbl>
              <a:tblPr firstRow="1" bandRow="1">
                <a:tableStyleId>{2D5ABB26-0587-4C30-8999-92F81FD0307C}</a:tableStyleId>
              </a:tblPr>
              <a:tblGrid>
                <a:gridCol w="2023461">
                  <a:extLst>
                    <a:ext uri="{9D8B030D-6E8A-4147-A177-3AD203B41FA5}">
                      <a16:colId xmlns:a16="http://schemas.microsoft.com/office/drawing/2014/main" val="20000"/>
                    </a:ext>
                  </a:extLst>
                </a:gridCol>
                <a:gridCol w="2023461">
                  <a:extLst>
                    <a:ext uri="{9D8B030D-6E8A-4147-A177-3AD203B41FA5}">
                      <a16:colId xmlns:a16="http://schemas.microsoft.com/office/drawing/2014/main" val="20001"/>
                    </a:ext>
                  </a:extLst>
                </a:gridCol>
                <a:gridCol w="2023461">
                  <a:extLst>
                    <a:ext uri="{9D8B030D-6E8A-4147-A177-3AD203B41FA5}">
                      <a16:colId xmlns:a16="http://schemas.microsoft.com/office/drawing/2014/main" val="20002"/>
                    </a:ext>
                  </a:extLst>
                </a:gridCol>
                <a:gridCol w="2023461">
                  <a:extLst>
                    <a:ext uri="{9D8B030D-6E8A-4147-A177-3AD203B41FA5}">
                      <a16:colId xmlns:a16="http://schemas.microsoft.com/office/drawing/2014/main" val="20003"/>
                    </a:ext>
                  </a:extLst>
                </a:gridCol>
              </a:tblGrid>
              <a:tr h="49237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algn="ct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extLst>
                  <a:ext uri="{0D108BD9-81ED-4DB2-BD59-A6C34878D82A}">
                    <a16:rowId xmlns:a16="http://schemas.microsoft.com/office/drawing/2014/main" val="10000"/>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1"/>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2"/>
                  </a:ext>
                </a:extLst>
              </a:tr>
              <a:tr h="4923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Table Cell</a:t>
                      </a: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3"/>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67825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337358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t">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4164366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3"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616286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descr="ACF_HHS_LogoLock.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1511" y="4452832"/>
            <a:ext cx="4028843" cy="711647"/>
          </a:xfrm>
          <a:prstGeom prst="rect">
            <a:avLst/>
          </a:prstGeom>
        </p:spPr>
      </p:pic>
      <p:pic>
        <p:nvPicPr>
          <p:cNvPr id="5" name="Picture 2" descr="National-Center-Logo-Isolated"/>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437372" y="1504830"/>
            <a:ext cx="2810828" cy="23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197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solidFill>
                  <a:srgbClr val="254A64"/>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85800" y="3886200"/>
            <a:ext cx="7086600" cy="1752600"/>
          </a:xfrm>
        </p:spPr>
        <p:txBody>
          <a:bodyPr/>
          <a:lstStyle>
            <a:lvl1pPr marL="0" indent="0" algn="l">
              <a:buNone/>
              <a:defRPr>
                <a:solidFill>
                  <a:srgbClr val="254A64"/>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09003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2963605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National Center on Tribal Early Childhood Development and State Capacity Building Center </a:t>
            </a:r>
          </a:p>
        </p:txBody>
      </p:sp>
      <p:sp>
        <p:nvSpPr>
          <p:cNvPr id="4" name="Slide Number Placeholder 3"/>
          <p:cNvSpPr>
            <a:spLocks noGrp="1"/>
          </p:cNvSpPr>
          <p:nvPr>
            <p:ph type="sldNum" sz="quarter" idx="11"/>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2570236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171368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C6D9F1"/>
              </a:solidFill>
            </a:endParaRPr>
          </a:p>
        </p:txBody>
      </p:sp>
      <p:sp>
        <p:nvSpPr>
          <p:cNvPr id="3" name="Text Placeholder 2"/>
          <p:cNvSpPr>
            <a:spLocks noGrp="1"/>
          </p:cNvSpPr>
          <p:nvPr>
            <p:ph type="body" idx="1" hasCustomPrompt="1"/>
          </p:nvPr>
        </p:nvSpPr>
        <p:spPr>
          <a:xfrm>
            <a:off x="722313" y="3992995"/>
            <a:ext cx="7772400" cy="928036"/>
          </a:xfrm>
        </p:spPr>
        <p:txBody>
          <a:bodyPr anchor="t">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1"/>
          <p:cNvSpPr>
            <a:spLocks noGrp="1"/>
          </p:cNvSpPr>
          <p:nvPr>
            <p:ph type="ctrTitle"/>
          </p:nvPr>
        </p:nvSpPr>
        <p:spPr>
          <a:xfrm>
            <a:off x="685800" y="2130425"/>
            <a:ext cx="7772400" cy="1470025"/>
          </a:xfrm>
        </p:spPr>
        <p:txBody>
          <a:bodyPr>
            <a:normAutofit/>
          </a:bodyPr>
          <a:lstStyle>
            <a:lvl1pPr algn="l">
              <a:defRPr sz="4000">
                <a:solidFill>
                  <a:srgbClr val="254A64"/>
                </a:solidFill>
                <a:latin typeface="Arial"/>
                <a:cs typeface="Arial"/>
              </a:defRPr>
            </a:lvl1pPr>
          </a:lstStyle>
          <a:p>
            <a:r>
              <a:rPr lang="en-US"/>
              <a:t>Click to edit Master title style</a:t>
            </a:r>
          </a:p>
        </p:txBody>
      </p:sp>
      <p:sp>
        <p:nvSpPr>
          <p:cNvPr id="11" name="Footer Placeholder 4"/>
          <p:cNvSpPr>
            <a:spLocks noGrp="1"/>
          </p:cNvSpPr>
          <p:nvPr>
            <p:ph type="ftr" sz="quarter" idx="11"/>
          </p:nvPr>
        </p:nvSpPr>
        <p:spPr>
          <a:xfrm>
            <a:off x="457200" y="6356350"/>
            <a:ext cx="5562599" cy="365125"/>
          </a:xfrm>
        </p:spPr>
        <p:txBody>
          <a:bodyPr/>
          <a:lstStyle>
            <a:lvl1pPr>
              <a:defRPr/>
            </a:lvl1pPr>
          </a:lstStyle>
          <a:p>
            <a:r>
              <a:rPr lang="en-US"/>
              <a:t>National Center on Tribal Early Childhood Development and State Capacity Building Center </a:t>
            </a:r>
          </a:p>
        </p:txBody>
      </p:sp>
      <p:sp>
        <p:nvSpPr>
          <p:cNvPr id="12"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282273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254A64"/>
              </a:buClr>
              <a:buSzPct val="70000"/>
              <a:buFont typeface="Wingdings" charset="2"/>
              <a:buChar char="u"/>
              <a:defRPr/>
            </a:lvl1pPr>
            <a:lvl2pPr marL="914400" indent="-457200">
              <a:buClr>
                <a:srgbClr val="B2CCEC"/>
              </a:buClr>
              <a:buFont typeface="Wingdings" charset="2"/>
              <a:buChar char="§"/>
              <a:defRPr/>
            </a:lvl2pPr>
            <a:lvl3pPr marL="1143000" indent="-228600">
              <a:buClr>
                <a:srgbClr val="254A64"/>
              </a:buClr>
              <a:buFont typeface="Arial"/>
              <a:buChar char="•"/>
              <a:defRPr sz="2800"/>
            </a:lvl3pPr>
            <a:lvl4pPr marL="1600200" indent="-228600">
              <a:buClr>
                <a:srgbClr val="CC9966"/>
              </a:buClr>
              <a:buFont typeface="Arial"/>
              <a:buChar char="•"/>
              <a:defRPr/>
            </a:lvl4pPr>
            <a:lvl5pPr marL="1828800" indent="0">
              <a:buFontTx/>
              <a:buNone/>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457200" y="6356350"/>
            <a:ext cx="5562599" cy="365125"/>
          </a:xfrm>
        </p:spPr>
        <p:txBody>
          <a:bodyPr/>
          <a:lstStyle>
            <a:lvl1pPr>
              <a:defRPr/>
            </a:lvl1pPr>
          </a:lstStyle>
          <a:p>
            <a:r>
              <a:rPr lang="en-US"/>
              <a:t>National Center on Tribal Early Childhood Development and State Capacity Building Center </a:t>
            </a:r>
          </a:p>
        </p:txBody>
      </p:sp>
      <p:sp>
        <p:nvSpPr>
          <p:cNvPr id="6" name="Slide Number Placeholder 5"/>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8852270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2344775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Text Placeholder 2"/>
          <p:cNvSpPr>
            <a:spLocks noGrp="1"/>
          </p:cNvSpPr>
          <p:nvPr>
            <p:ph type="body" idx="1"/>
          </p:nvPr>
        </p:nvSpPr>
        <p:spPr>
          <a:xfrm>
            <a:off x="457200" y="1663349"/>
            <a:ext cx="4040188" cy="842088"/>
          </a:xfrm>
        </p:spPr>
        <p:txBody>
          <a:bodyPr anchor="t">
            <a:noAutofit/>
          </a:bodyPr>
          <a:lstStyle>
            <a:lvl1pPr marL="0" indent="0">
              <a:buNone/>
              <a:defRPr sz="2800" b="0">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14136"/>
            <a:ext cx="4040188" cy="3566939"/>
          </a:xfrm>
        </p:spPr>
        <p:txBody>
          <a:bodyPr/>
          <a:lstStyle>
            <a:lvl1pPr>
              <a:defRPr sz="24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9" name="Slide Number Placeholder 8"/>
          <p:cNvSpPr>
            <a:spLocks noGrp="1"/>
          </p:cNvSpPr>
          <p:nvPr>
            <p:ph type="sldNum" sz="quarter" idx="12"/>
          </p:nvPr>
        </p:nvSpPr>
        <p:spPr/>
        <p:txBody>
          <a:bodyPr/>
          <a:lstStyle/>
          <a:p>
            <a:fld id="{5A06B27B-7B9C-B94B-BDD7-57FF17B14616}" type="slidenum">
              <a:rPr lang="en-US" smtClean="0"/>
              <a:t>‹#›</a:t>
            </a:fld>
            <a:endParaRPr lang="en-US"/>
          </a:p>
        </p:txBody>
      </p:sp>
      <p:sp>
        <p:nvSpPr>
          <p:cNvPr id="11" name="Text Placeholder 5"/>
          <p:cNvSpPr>
            <a:spLocks noGrp="1"/>
          </p:cNvSpPr>
          <p:nvPr>
            <p:ph type="body" sz="quarter" idx="13" hasCustomPrompt="1"/>
          </p:nvPr>
        </p:nvSpPr>
        <p:spPr>
          <a:xfrm>
            <a:off x="5258344" y="1660185"/>
            <a:ext cx="3439886" cy="4088029"/>
          </a:xfrm>
          <a:solidFill>
            <a:schemeClr val="tx2"/>
          </a:solidFill>
        </p:spPr>
        <p:txBody>
          <a:bodyPr lIns="182880" tIns="182880" rIns="182880">
            <a:normAutofit/>
          </a:bodyPr>
          <a:lstStyle>
            <a:lvl1pPr marL="0" marR="0" indent="0" algn="l" defTabSz="457200" rtl="0" eaLnBrk="1" fontAlgn="auto" latinLnBrk="0" hangingPunct="1">
              <a:lnSpc>
                <a:spcPct val="100000"/>
              </a:lnSpc>
              <a:spcBef>
                <a:spcPts val="600"/>
              </a:spcBef>
              <a:spcAft>
                <a:spcPts val="600"/>
              </a:spcAft>
              <a:buClr>
                <a:srgbClr val="FEF5E4"/>
              </a:buClr>
              <a:buSzPct val="80000"/>
              <a:buFont typeface="Wingdings" panose="05000000000000000000" pitchFamily="2" charset="2"/>
              <a:buNone/>
              <a:tabLst>
                <a:tab pos="228600" algn="l"/>
                <a:tab pos="457200" algn="l"/>
              </a:tabLst>
              <a:defRPr lang="en-US" sz="2000" b="1" smtClean="0">
                <a:solidFill>
                  <a:schemeClr val="bg1"/>
                </a:solidFill>
                <a:effectLst/>
                <a:latin typeface="Arial"/>
                <a:ea typeface="ＭＳ 明朝"/>
              </a:defRPr>
            </a:lvl1pPr>
          </a:lstStyle>
          <a:p>
            <a:pPr lvl="0"/>
            <a:r>
              <a:rPr lang="en-US" sz="1800">
                <a:effectLst/>
                <a:ea typeface="ＭＳ 明朝"/>
                <a:cs typeface="Times New Roman"/>
              </a:rPr>
              <a:t>Sidebar Label</a:t>
            </a:r>
          </a:p>
          <a:p>
            <a:pPr lvl="0"/>
            <a:endParaRPr lang="en-US" sz="1800">
              <a:effectLst/>
              <a:ea typeface="ＭＳ 明朝"/>
              <a:cs typeface="Times New Roman"/>
            </a:endParaRPr>
          </a:p>
        </p:txBody>
      </p:sp>
      <p:sp>
        <p:nvSpPr>
          <p:cNvPr id="12" name="Text Placeholder 10"/>
          <p:cNvSpPr>
            <a:spLocks noGrp="1"/>
          </p:cNvSpPr>
          <p:nvPr>
            <p:ph type="body" sz="quarter" idx="14" hasCustomPrompt="1"/>
          </p:nvPr>
        </p:nvSpPr>
        <p:spPr>
          <a:xfrm>
            <a:off x="5338082" y="2286636"/>
            <a:ext cx="3257550" cy="1714182"/>
          </a:xfrm>
        </p:spPr>
        <p:txBody>
          <a:bodyPr>
            <a:normAutofit/>
          </a:bodyPr>
          <a:lstStyle>
            <a:lvl1pPr marL="0" indent="0">
              <a:buNone/>
              <a:defRPr sz="1800" baseline="0">
                <a:solidFill>
                  <a:schemeClr val="bg1"/>
                </a:solidFill>
              </a:defRPr>
            </a:lvl1pPr>
          </a:lstStyle>
          <a:p>
            <a:pPr lvl="0"/>
            <a:r>
              <a:rPr lang="en-US" sz="1800"/>
              <a:t>Sidebar text.</a:t>
            </a:r>
            <a:endParaRPr lang="en-US"/>
          </a:p>
        </p:txBody>
      </p:sp>
      <p:sp>
        <p:nvSpPr>
          <p:cNvPr id="13" name="Text Placeholder 10"/>
          <p:cNvSpPr>
            <a:spLocks noGrp="1"/>
          </p:cNvSpPr>
          <p:nvPr>
            <p:ph type="body" sz="quarter" idx="15" hasCustomPrompt="1"/>
          </p:nvPr>
        </p:nvSpPr>
        <p:spPr>
          <a:xfrm>
            <a:off x="5326652" y="2741444"/>
            <a:ext cx="3257550" cy="1714182"/>
          </a:xfrm>
        </p:spPr>
        <p:txBody>
          <a:bodyPr>
            <a:normAutofit/>
          </a:bodyPr>
          <a:lstStyle>
            <a:lvl1pPr marL="342900" marR="0" indent="-342900">
              <a:spcBef>
                <a:spcPts val="0"/>
              </a:spcBef>
              <a:spcAft>
                <a:spcPts val="0"/>
              </a:spcAft>
              <a:buClr>
                <a:schemeClr val="bg1"/>
              </a:buClr>
              <a:buSzPct val="80000"/>
              <a:buFont typeface="Wingdings" panose="05000000000000000000" pitchFamily="2" charset="2"/>
              <a:buChar char=""/>
              <a:tabLst>
                <a:tab pos="228600" algn="l"/>
                <a:tab pos="457200" algn="l"/>
              </a:tabLst>
              <a:defRPr lang="en-US" sz="1800" smtClean="0">
                <a:solidFill>
                  <a:schemeClr val="bg1"/>
                </a:solidFill>
                <a:effectLst/>
                <a:latin typeface="Arial"/>
                <a:ea typeface="ＭＳ 明朝"/>
              </a:defRPr>
            </a:lvl1pPr>
          </a:lstStyle>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a:solidFill>
                  <a:srgbClr val="F6F3EE"/>
                </a:solidFill>
                <a:effectLst/>
                <a:latin typeface="Arial"/>
                <a:ea typeface="ＭＳ 明朝"/>
                <a:cs typeface="+mn-cs"/>
              </a:rPr>
              <a:t>Sidebar</a:t>
            </a:r>
            <a:r>
              <a:rPr lang="en-US" sz="1800" baseline="0">
                <a:solidFill>
                  <a:srgbClr val="F6F3EE"/>
                </a:solidFill>
                <a:effectLst/>
                <a:latin typeface="Arial"/>
                <a:ea typeface="ＭＳ 明朝"/>
                <a:cs typeface="+mn-cs"/>
              </a:rPr>
              <a:t>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endParaRPr lang="en-US" sz="1800">
              <a:effectLst/>
              <a:ea typeface="ＭＳ 明朝"/>
              <a:cs typeface="Times New Roman"/>
            </a:endParaRPr>
          </a:p>
          <a:p>
            <a:pPr lvl="0"/>
            <a:endParaRPr lang="en-US"/>
          </a:p>
        </p:txBody>
      </p:sp>
    </p:spTree>
    <p:extLst>
      <p:ext uri="{BB962C8B-B14F-4D97-AF65-F5344CB8AC3E}">
        <p14:creationId xmlns:p14="http://schemas.microsoft.com/office/powerpoint/2010/main" val="23702054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4" name="Footer Placeholder 3"/>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16948621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4" name="Footer Placeholder 3"/>
          <p:cNvSpPr>
            <a:spLocks noGrp="1"/>
          </p:cNvSpPr>
          <p:nvPr>
            <p:ph type="ftr" sz="quarter" idx="11"/>
          </p:nvPr>
        </p:nvSpPr>
        <p:spPr>
          <a:xfrm>
            <a:off x="457199" y="6356350"/>
            <a:ext cx="5843847" cy="365125"/>
          </a:xfrm>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pPr/>
              <a:t>‹#›</a:t>
            </a:fld>
            <a:endParaRPr lang="en-US"/>
          </a:p>
        </p:txBody>
      </p:sp>
      <p:graphicFrame>
        <p:nvGraphicFramePr>
          <p:cNvPr id="6" name="Table 5"/>
          <p:cNvGraphicFramePr>
            <a:graphicFrameLocks noGrp="1"/>
          </p:cNvGraphicFramePr>
          <p:nvPr userDrawn="1"/>
        </p:nvGraphicFramePr>
        <p:xfrm>
          <a:off x="457200" y="1791363"/>
          <a:ext cx="8093844" cy="2461880"/>
        </p:xfrm>
        <a:graphic>
          <a:graphicData uri="http://schemas.openxmlformats.org/drawingml/2006/table">
            <a:tbl>
              <a:tblPr firstRow="1" bandRow="1">
                <a:tableStyleId>{2D5ABB26-0587-4C30-8999-92F81FD0307C}</a:tableStyleId>
              </a:tblPr>
              <a:tblGrid>
                <a:gridCol w="2023461">
                  <a:extLst>
                    <a:ext uri="{9D8B030D-6E8A-4147-A177-3AD203B41FA5}">
                      <a16:colId xmlns:a16="http://schemas.microsoft.com/office/drawing/2014/main" val="20000"/>
                    </a:ext>
                  </a:extLst>
                </a:gridCol>
                <a:gridCol w="2023461">
                  <a:extLst>
                    <a:ext uri="{9D8B030D-6E8A-4147-A177-3AD203B41FA5}">
                      <a16:colId xmlns:a16="http://schemas.microsoft.com/office/drawing/2014/main" val="20001"/>
                    </a:ext>
                  </a:extLst>
                </a:gridCol>
                <a:gridCol w="2023461">
                  <a:extLst>
                    <a:ext uri="{9D8B030D-6E8A-4147-A177-3AD203B41FA5}">
                      <a16:colId xmlns:a16="http://schemas.microsoft.com/office/drawing/2014/main" val="20002"/>
                    </a:ext>
                  </a:extLst>
                </a:gridCol>
                <a:gridCol w="2023461">
                  <a:extLst>
                    <a:ext uri="{9D8B030D-6E8A-4147-A177-3AD203B41FA5}">
                      <a16:colId xmlns:a16="http://schemas.microsoft.com/office/drawing/2014/main" val="20003"/>
                    </a:ext>
                  </a:extLst>
                </a:gridCol>
              </a:tblGrid>
              <a:tr h="49237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algn="ct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extLst>
                  <a:ext uri="{0D108BD9-81ED-4DB2-BD59-A6C34878D82A}">
                    <a16:rowId xmlns:a16="http://schemas.microsoft.com/office/drawing/2014/main" val="10000"/>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1"/>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2"/>
                  </a:ext>
                </a:extLst>
              </a:tr>
              <a:tr h="4923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Table Cell</a:t>
                      </a: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3"/>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05712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4286493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t">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263416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3"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168032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Text Placeholder 2"/>
          <p:cNvSpPr>
            <a:spLocks noGrp="1"/>
          </p:cNvSpPr>
          <p:nvPr>
            <p:ph type="body" idx="1"/>
          </p:nvPr>
        </p:nvSpPr>
        <p:spPr>
          <a:xfrm>
            <a:off x="457200" y="1663349"/>
            <a:ext cx="4040188" cy="842088"/>
          </a:xfrm>
        </p:spPr>
        <p:txBody>
          <a:bodyPr anchor="t">
            <a:noAutofit/>
          </a:bodyPr>
          <a:lstStyle>
            <a:lvl1pPr marL="0" indent="0">
              <a:buNone/>
              <a:defRPr sz="2800" b="0">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14136"/>
            <a:ext cx="4040188" cy="3566939"/>
          </a:xfrm>
        </p:spPr>
        <p:txBody>
          <a:bodyPr/>
          <a:lstStyle>
            <a:lvl1pPr>
              <a:defRPr sz="24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9" name="Slide Number Placeholder 8"/>
          <p:cNvSpPr>
            <a:spLocks noGrp="1"/>
          </p:cNvSpPr>
          <p:nvPr>
            <p:ph type="sldNum" sz="quarter" idx="12"/>
          </p:nvPr>
        </p:nvSpPr>
        <p:spPr/>
        <p:txBody>
          <a:bodyPr/>
          <a:lstStyle/>
          <a:p>
            <a:fld id="{5A06B27B-7B9C-B94B-BDD7-57FF17B14616}" type="slidenum">
              <a:rPr lang="en-US" smtClean="0"/>
              <a:t>‹#›</a:t>
            </a:fld>
            <a:endParaRPr lang="en-US"/>
          </a:p>
        </p:txBody>
      </p:sp>
      <p:sp>
        <p:nvSpPr>
          <p:cNvPr id="11" name="Text Placeholder 5"/>
          <p:cNvSpPr>
            <a:spLocks noGrp="1"/>
          </p:cNvSpPr>
          <p:nvPr>
            <p:ph type="body" sz="quarter" idx="13" hasCustomPrompt="1"/>
          </p:nvPr>
        </p:nvSpPr>
        <p:spPr>
          <a:xfrm>
            <a:off x="5258344" y="1660185"/>
            <a:ext cx="3439886" cy="4088029"/>
          </a:xfrm>
          <a:solidFill>
            <a:schemeClr val="tx2"/>
          </a:solidFill>
        </p:spPr>
        <p:txBody>
          <a:bodyPr lIns="182880" tIns="182880" rIns="182880">
            <a:normAutofit/>
          </a:bodyPr>
          <a:lstStyle>
            <a:lvl1pPr marL="0" marR="0" indent="0" algn="l" defTabSz="457200" rtl="0" eaLnBrk="1" fontAlgn="auto" latinLnBrk="0" hangingPunct="1">
              <a:lnSpc>
                <a:spcPct val="100000"/>
              </a:lnSpc>
              <a:spcBef>
                <a:spcPts val="600"/>
              </a:spcBef>
              <a:spcAft>
                <a:spcPts val="600"/>
              </a:spcAft>
              <a:buClr>
                <a:srgbClr val="FEF5E4"/>
              </a:buClr>
              <a:buSzPct val="80000"/>
              <a:buFont typeface="Wingdings" panose="05000000000000000000" pitchFamily="2" charset="2"/>
              <a:buNone/>
              <a:tabLst>
                <a:tab pos="228600" algn="l"/>
                <a:tab pos="457200" algn="l"/>
              </a:tabLst>
              <a:defRPr lang="en-US" sz="2000" b="1" smtClean="0">
                <a:solidFill>
                  <a:schemeClr val="bg1"/>
                </a:solidFill>
                <a:effectLst/>
                <a:latin typeface="Arial"/>
                <a:ea typeface="ＭＳ 明朝"/>
              </a:defRPr>
            </a:lvl1pPr>
          </a:lstStyle>
          <a:p>
            <a:pPr lvl="0"/>
            <a:r>
              <a:rPr lang="en-US" sz="1800">
                <a:effectLst/>
                <a:ea typeface="ＭＳ 明朝"/>
                <a:cs typeface="Times New Roman"/>
              </a:rPr>
              <a:t>Sidebar Label</a:t>
            </a:r>
          </a:p>
          <a:p>
            <a:pPr lvl="0"/>
            <a:endParaRPr lang="en-US" sz="1800">
              <a:effectLst/>
              <a:ea typeface="ＭＳ 明朝"/>
              <a:cs typeface="Times New Roman"/>
            </a:endParaRPr>
          </a:p>
        </p:txBody>
      </p:sp>
      <p:sp>
        <p:nvSpPr>
          <p:cNvPr id="12" name="Text Placeholder 10"/>
          <p:cNvSpPr>
            <a:spLocks noGrp="1"/>
          </p:cNvSpPr>
          <p:nvPr>
            <p:ph type="body" sz="quarter" idx="14" hasCustomPrompt="1"/>
          </p:nvPr>
        </p:nvSpPr>
        <p:spPr>
          <a:xfrm>
            <a:off x="5338082" y="2286636"/>
            <a:ext cx="3257550" cy="1714182"/>
          </a:xfrm>
        </p:spPr>
        <p:txBody>
          <a:bodyPr>
            <a:normAutofit/>
          </a:bodyPr>
          <a:lstStyle>
            <a:lvl1pPr marL="0" indent="0">
              <a:buNone/>
              <a:defRPr sz="1800" baseline="0">
                <a:solidFill>
                  <a:schemeClr val="bg1"/>
                </a:solidFill>
              </a:defRPr>
            </a:lvl1pPr>
          </a:lstStyle>
          <a:p>
            <a:pPr lvl="0"/>
            <a:r>
              <a:rPr lang="en-US" sz="1800"/>
              <a:t>Sidebar text.</a:t>
            </a:r>
            <a:endParaRPr lang="en-US"/>
          </a:p>
        </p:txBody>
      </p:sp>
      <p:sp>
        <p:nvSpPr>
          <p:cNvPr id="13" name="Text Placeholder 10"/>
          <p:cNvSpPr>
            <a:spLocks noGrp="1"/>
          </p:cNvSpPr>
          <p:nvPr>
            <p:ph type="body" sz="quarter" idx="15" hasCustomPrompt="1"/>
          </p:nvPr>
        </p:nvSpPr>
        <p:spPr>
          <a:xfrm>
            <a:off x="5326652" y="2741444"/>
            <a:ext cx="3257550" cy="1714182"/>
          </a:xfrm>
        </p:spPr>
        <p:txBody>
          <a:bodyPr>
            <a:normAutofit/>
          </a:bodyPr>
          <a:lstStyle>
            <a:lvl1pPr marL="342900" marR="0" indent="-342900">
              <a:spcBef>
                <a:spcPts val="0"/>
              </a:spcBef>
              <a:spcAft>
                <a:spcPts val="0"/>
              </a:spcAft>
              <a:buClr>
                <a:schemeClr val="bg1"/>
              </a:buClr>
              <a:buSzPct val="80000"/>
              <a:buFont typeface="Wingdings" panose="05000000000000000000" pitchFamily="2" charset="2"/>
              <a:buChar char=""/>
              <a:tabLst>
                <a:tab pos="228600" algn="l"/>
                <a:tab pos="457200" algn="l"/>
              </a:tabLst>
              <a:defRPr lang="en-US" sz="1800" smtClean="0">
                <a:solidFill>
                  <a:schemeClr val="bg1"/>
                </a:solidFill>
                <a:effectLst/>
                <a:latin typeface="Arial"/>
                <a:ea typeface="ＭＳ 明朝"/>
              </a:defRPr>
            </a:lvl1pPr>
          </a:lstStyle>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a:solidFill>
                  <a:srgbClr val="F6F3EE"/>
                </a:solidFill>
                <a:effectLst/>
                <a:latin typeface="Arial"/>
                <a:ea typeface="ＭＳ 明朝"/>
                <a:cs typeface="+mn-cs"/>
              </a:rPr>
              <a:t>Sidebar</a:t>
            </a:r>
            <a:r>
              <a:rPr lang="en-US" sz="1800" baseline="0">
                <a:solidFill>
                  <a:srgbClr val="F6F3EE"/>
                </a:solidFill>
                <a:effectLst/>
                <a:latin typeface="Arial"/>
                <a:ea typeface="ＭＳ 明朝"/>
                <a:cs typeface="+mn-cs"/>
              </a:rPr>
              <a:t>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endParaRPr lang="en-US" sz="1800">
              <a:effectLst/>
              <a:ea typeface="ＭＳ 明朝"/>
              <a:cs typeface="Times New Roman"/>
            </a:endParaRPr>
          </a:p>
          <a:p>
            <a:pPr lvl="0"/>
            <a:endParaRPr lang="en-US"/>
          </a:p>
        </p:txBody>
      </p:sp>
    </p:spTree>
    <p:extLst>
      <p:ext uri="{BB962C8B-B14F-4D97-AF65-F5344CB8AC3E}">
        <p14:creationId xmlns:p14="http://schemas.microsoft.com/office/powerpoint/2010/main" val="42245994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descr="ACF_HHS_LogoLock.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1511" y="4452832"/>
            <a:ext cx="4028843" cy="711647"/>
          </a:xfrm>
          <a:prstGeom prst="rect">
            <a:avLst/>
          </a:prstGeom>
        </p:spPr>
      </p:pic>
      <p:pic>
        <p:nvPicPr>
          <p:cNvPr id="5" name="Picture 2" descr="National-Center-Logo-Isolated"/>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437372" y="1504830"/>
            <a:ext cx="2810828" cy="23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9217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rgbClr val="C6D9F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solidFill>
                  <a:srgbClr val="254A64"/>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85800" y="3886200"/>
            <a:ext cx="7086600" cy="1752600"/>
          </a:xfrm>
        </p:spPr>
        <p:txBody>
          <a:bodyPr/>
          <a:lstStyle>
            <a:lvl1pPr marL="0" indent="0" algn="l">
              <a:buNone/>
              <a:defRPr>
                <a:solidFill>
                  <a:srgbClr val="254A64"/>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Child-Care-State-Capacity-Building-Cente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60520" y="777501"/>
            <a:ext cx="3897680" cy="530330"/>
          </a:xfrm>
          <a:prstGeom prst="rect">
            <a:avLst/>
          </a:prstGeom>
          <a:noFill/>
        </p:spPr>
      </p:pic>
    </p:spTree>
    <p:extLst>
      <p:ext uri="{BB962C8B-B14F-4D97-AF65-F5344CB8AC3E}">
        <p14:creationId xmlns:p14="http://schemas.microsoft.com/office/powerpoint/2010/main" val="10826925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National Center on Tribal Early Childhood Development and State Capacity Building Center </a:t>
            </a:r>
          </a:p>
        </p:txBody>
      </p:sp>
      <p:sp>
        <p:nvSpPr>
          <p:cNvPr id="4" name="Slide Number Placeholder 3"/>
          <p:cNvSpPr>
            <a:spLocks noGrp="1"/>
          </p:cNvSpPr>
          <p:nvPr>
            <p:ph type="sldNum" sz="quarter" idx="11"/>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27603604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1713684"/>
          </a:xfrm>
          <a:prstGeom prst="rect">
            <a:avLst/>
          </a:prstGeom>
          <a:solidFill>
            <a:srgbClr val="C6D9F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C6D9F1"/>
              </a:solidFill>
            </a:endParaRPr>
          </a:p>
        </p:txBody>
      </p:sp>
      <p:sp>
        <p:nvSpPr>
          <p:cNvPr id="3" name="Text Placeholder 2"/>
          <p:cNvSpPr>
            <a:spLocks noGrp="1"/>
          </p:cNvSpPr>
          <p:nvPr>
            <p:ph type="body" idx="1" hasCustomPrompt="1"/>
          </p:nvPr>
        </p:nvSpPr>
        <p:spPr>
          <a:xfrm>
            <a:off x="722313" y="3992995"/>
            <a:ext cx="7772400" cy="928036"/>
          </a:xfrm>
        </p:spPr>
        <p:txBody>
          <a:bodyPr anchor="t">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1"/>
          <p:cNvSpPr>
            <a:spLocks noGrp="1"/>
          </p:cNvSpPr>
          <p:nvPr>
            <p:ph type="ctrTitle"/>
          </p:nvPr>
        </p:nvSpPr>
        <p:spPr>
          <a:xfrm>
            <a:off x="685800" y="2130425"/>
            <a:ext cx="7772400" cy="1470025"/>
          </a:xfrm>
        </p:spPr>
        <p:txBody>
          <a:bodyPr>
            <a:normAutofit/>
          </a:bodyPr>
          <a:lstStyle>
            <a:lvl1pPr algn="l">
              <a:defRPr sz="4000">
                <a:solidFill>
                  <a:srgbClr val="254A64"/>
                </a:solidFill>
                <a:latin typeface="Arial"/>
                <a:cs typeface="Arial"/>
              </a:defRPr>
            </a:lvl1pPr>
          </a:lstStyle>
          <a:p>
            <a:r>
              <a:rPr lang="en-US"/>
              <a:t>Click to edit Master title style</a:t>
            </a:r>
          </a:p>
        </p:txBody>
      </p:sp>
      <p:sp>
        <p:nvSpPr>
          <p:cNvPr id="11"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12"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5800" y="464730"/>
            <a:ext cx="7143750" cy="971550"/>
          </a:xfrm>
          <a:prstGeom prst="rect">
            <a:avLst/>
          </a:prstGeom>
        </p:spPr>
      </p:pic>
    </p:spTree>
    <p:extLst>
      <p:ext uri="{BB962C8B-B14F-4D97-AF65-F5344CB8AC3E}">
        <p14:creationId xmlns:p14="http://schemas.microsoft.com/office/powerpoint/2010/main" val="32663727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254A64"/>
              </a:buClr>
              <a:buSzPct val="70000"/>
              <a:buFont typeface="Wingdings" charset="2"/>
              <a:buChar char="u"/>
              <a:defRPr/>
            </a:lvl1pPr>
            <a:lvl2pPr marL="914400" indent="-457200">
              <a:buClr>
                <a:srgbClr val="B2CCEC"/>
              </a:buClr>
              <a:buFont typeface="Wingdings" charset="2"/>
              <a:buChar char="§"/>
              <a:defRPr/>
            </a:lvl2pPr>
            <a:lvl3pPr marL="1143000" indent="-228600">
              <a:buClr>
                <a:srgbClr val="254A64"/>
              </a:buClr>
              <a:buFont typeface="Arial"/>
              <a:buChar char="•"/>
              <a:defRPr sz="2800"/>
            </a:lvl3pPr>
            <a:lvl4pPr marL="1600200" indent="-228600">
              <a:buClr>
                <a:srgbClr val="CC9966"/>
              </a:buClr>
              <a:buFont typeface="Arial"/>
              <a:buChar char="•"/>
              <a:defRPr/>
            </a:lvl4pPr>
            <a:lvl5pPr marL="1828800" indent="0">
              <a:buFontTx/>
              <a:buNone/>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6" name="Slide Number Placeholder 5"/>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6157004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6694298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Text Placeholder 2"/>
          <p:cNvSpPr>
            <a:spLocks noGrp="1"/>
          </p:cNvSpPr>
          <p:nvPr>
            <p:ph type="body" idx="1"/>
          </p:nvPr>
        </p:nvSpPr>
        <p:spPr>
          <a:xfrm>
            <a:off x="457200" y="1663349"/>
            <a:ext cx="4040188" cy="842088"/>
          </a:xfrm>
        </p:spPr>
        <p:txBody>
          <a:bodyPr anchor="t">
            <a:noAutofit/>
          </a:bodyPr>
          <a:lstStyle>
            <a:lvl1pPr marL="0" indent="0">
              <a:buNone/>
              <a:defRPr sz="2800" b="0">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14136"/>
            <a:ext cx="4040188" cy="3566939"/>
          </a:xfrm>
        </p:spPr>
        <p:txBody>
          <a:bodyPr/>
          <a:lstStyle>
            <a:lvl1pPr>
              <a:defRPr sz="24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9" name="Slide Number Placeholder 8"/>
          <p:cNvSpPr>
            <a:spLocks noGrp="1"/>
          </p:cNvSpPr>
          <p:nvPr>
            <p:ph type="sldNum" sz="quarter" idx="12"/>
          </p:nvPr>
        </p:nvSpPr>
        <p:spPr/>
        <p:txBody>
          <a:bodyPr/>
          <a:lstStyle/>
          <a:p>
            <a:fld id="{5A06B27B-7B9C-B94B-BDD7-57FF17B14616}" type="slidenum">
              <a:rPr lang="en-US" smtClean="0"/>
              <a:t>‹#›</a:t>
            </a:fld>
            <a:endParaRPr lang="en-US"/>
          </a:p>
        </p:txBody>
      </p:sp>
      <p:sp>
        <p:nvSpPr>
          <p:cNvPr id="11" name="Text Placeholder 5"/>
          <p:cNvSpPr>
            <a:spLocks noGrp="1"/>
          </p:cNvSpPr>
          <p:nvPr>
            <p:ph type="body" sz="quarter" idx="13" hasCustomPrompt="1"/>
          </p:nvPr>
        </p:nvSpPr>
        <p:spPr>
          <a:xfrm>
            <a:off x="5258344" y="1660185"/>
            <a:ext cx="3439886" cy="4088029"/>
          </a:xfrm>
          <a:solidFill>
            <a:schemeClr val="tx2"/>
          </a:solidFill>
        </p:spPr>
        <p:txBody>
          <a:bodyPr lIns="182880" tIns="182880" rIns="182880">
            <a:normAutofit/>
          </a:bodyPr>
          <a:lstStyle>
            <a:lvl1pPr marL="0" marR="0" indent="0" algn="l" defTabSz="457200" rtl="0" eaLnBrk="1" fontAlgn="auto" latinLnBrk="0" hangingPunct="1">
              <a:lnSpc>
                <a:spcPct val="100000"/>
              </a:lnSpc>
              <a:spcBef>
                <a:spcPts val="600"/>
              </a:spcBef>
              <a:spcAft>
                <a:spcPts val="600"/>
              </a:spcAft>
              <a:buClr>
                <a:srgbClr val="FEF5E4"/>
              </a:buClr>
              <a:buSzPct val="80000"/>
              <a:buFont typeface="Wingdings" panose="05000000000000000000" pitchFamily="2" charset="2"/>
              <a:buNone/>
              <a:tabLst>
                <a:tab pos="228600" algn="l"/>
                <a:tab pos="457200" algn="l"/>
              </a:tabLst>
              <a:defRPr lang="en-US" sz="2000" b="1" smtClean="0">
                <a:solidFill>
                  <a:schemeClr val="bg1"/>
                </a:solidFill>
                <a:effectLst/>
                <a:latin typeface="Arial"/>
                <a:ea typeface="ＭＳ 明朝"/>
              </a:defRPr>
            </a:lvl1pPr>
          </a:lstStyle>
          <a:p>
            <a:pPr lvl="0"/>
            <a:r>
              <a:rPr lang="en-US" sz="1800">
                <a:effectLst/>
                <a:ea typeface="ＭＳ 明朝"/>
                <a:cs typeface="Times New Roman"/>
              </a:rPr>
              <a:t>Sidebar Label</a:t>
            </a:r>
          </a:p>
          <a:p>
            <a:pPr lvl="0"/>
            <a:endParaRPr lang="en-US" sz="1800">
              <a:effectLst/>
              <a:ea typeface="ＭＳ 明朝"/>
              <a:cs typeface="Times New Roman"/>
            </a:endParaRPr>
          </a:p>
        </p:txBody>
      </p:sp>
      <p:sp>
        <p:nvSpPr>
          <p:cNvPr id="12" name="Text Placeholder 10"/>
          <p:cNvSpPr>
            <a:spLocks noGrp="1"/>
          </p:cNvSpPr>
          <p:nvPr>
            <p:ph type="body" sz="quarter" idx="14" hasCustomPrompt="1"/>
          </p:nvPr>
        </p:nvSpPr>
        <p:spPr>
          <a:xfrm>
            <a:off x="5338082" y="2286636"/>
            <a:ext cx="3257550" cy="1714182"/>
          </a:xfrm>
        </p:spPr>
        <p:txBody>
          <a:bodyPr>
            <a:normAutofit/>
          </a:bodyPr>
          <a:lstStyle>
            <a:lvl1pPr marL="0" indent="0">
              <a:buNone/>
              <a:defRPr sz="1800" baseline="0">
                <a:solidFill>
                  <a:schemeClr val="bg1"/>
                </a:solidFill>
              </a:defRPr>
            </a:lvl1pPr>
          </a:lstStyle>
          <a:p>
            <a:pPr lvl="0"/>
            <a:r>
              <a:rPr lang="en-US" sz="1800"/>
              <a:t>Sidebar text.</a:t>
            </a:r>
            <a:endParaRPr lang="en-US"/>
          </a:p>
        </p:txBody>
      </p:sp>
      <p:sp>
        <p:nvSpPr>
          <p:cNvPr id="13" name="Text Placeholder 10"/>
          <p:cNvSpPr>
            <a:spLocks noGrp="1"/>
          </p:cNvSpPr>
          <p:nvPr>
            <p:ph type="body" sz="quarter" idx="15" hasCustomPrompt="1"/>
          </p:nvPr>
        </p:nvSpPr>
        <p:spPr>
          <a:xfrm>
            <a:off x="5326652" y="2741444"/>
            <a:ext cx="3257550" cy="1714182"/>
          </a:xfrm>
        </p:spPr>
        <p:txBody>
          <a:bodyPr>
            <a:normAutofit/>
          </a:bodyPr>
          <a:lstStyle>
            <a:lvl1pPr marL="342900" marR="0" indent="-342900">
              <a:spcBef>
                <a:spcPts val="0"/>
              </a:spcBef>
              <a:spcAft>
                <a:spcPts val="0"/>
              </a:spcAft>
              <a:buClr>
                <a:schemeClr val="bg1"/>
              </a:buClr>
              <a:buSzPct val="80000"/>
              <a:buFont typeface="Wingdings" panose="05000000000000000000" pitchFamily="2" charset="2"/>
              <a:buChar char=""/>
              <a:tabLst>
                <a:tab pos="228600" algn="l"/>
                <a:tab pos="457200" algn="l"/>
              </a:tabLst>
              <a:defRPr lang="en-US" sz="1800" smtClean="0">
                <a:solidFill>
                  <a:schemeClr val="bg1"/>
                </a:solidFill>
                <a:effectLst/>
                <a:latin typeface="Arial"/>
                <a:ea typeface="ＭＳ 明朝"/>
              </a:defRPr>
            </a:lvl1pPr>
          </a:lstStyle>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a:solidFill>
                  <a:srgbClr val="F6F3EE"/>
                </a:solidFill>
                <a:effectLst/>
                <a:latin typeface="Arial"/>
                <a:ea typeface="ＭＳ 明朝"/>
                <a:cs typeface="+mn-cs"/>
              </a:rPr>
              <a:t>Sidebar</a:t>
            </a:r>
            <a:r>
              <a:rPr lang="en-US" sz="1800" baseline="0">
                <a:solidFill>
                  <a:srgbClr val="F6F3EE"/>
                </a:solidFill>
                <a:effectLst/>
                <a:latin typeface="Arial"/>
                <a:ea typeface="ＭＳ 明朝"/>
                <a:cs typeface="+mn-cs"/>
              </a:rPr>
              <a:t>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endParaRPr lang="en-US" sz="1800">
              <a:effectLst/>
              <a:ea typeface="ＭＳ 明朝"/>
              <a:cs typeface="Times New Roman"/>
            </a:endParaRPr>
          </a:p>
          <a:p>
            <a:pPr lvl="0"/>
            <a:endParaRPr lang="en-US"/>
          </a:p>
        </p:txBody>
      </p:sp>
    </p:spTree>
    <p:extLst>
      <p:ext uri="{BB962C8B-B14F-4D97-AF65-F5344CB8AC3E}">
        <p14:creationId xmlns:p14="http://schemas.microsoft.com/office/powerpoint/2010/main" val="34857850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4" name="Footer Placeholder 3"/>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19000836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pPr/>
              <a:t>‹#›</a:t>
            </a:fld>
            <a:endParaRPr lang="en-US"/>
          </a:p>
        </p:txBody>
      </p:sp>
      <p:graphicFrame>
        <p:nvGraphicFramePr>
          <p:cNvPr id="6" name="Table 5"/>
          <p:cNvGraphicFramePr>
            <a:graphicFrameLocks noGrp="1"/>
          </p:cNvGraphicFramePr>
          <p:nvPr userDrawn="1">
            <p:extLst>
              <p:ext uri="{D42A27DB-BD31-4B8C-83A1-F6EECF244321}">
                <p14:modId xmlns:p14="http://schemas.microsoft.com/office/powerpoint/2010/main" val="2272977561"/>
              </p:ext>
            </p:extLst>
          </p:nvPr>
        </p:nvGraphicFramePr>
        <p:xfrm>
          <a:off x="457200" y="1791363"/>
          <a:ext cx="8093844" cy="2461880"/>
        </p:xfrm>
        <a:graphic>
          <a:graphicData uri="http://schemas.openxmlformats.org/drawingml/2006/table">
            <a:tbl>
              <a:tblPr firstRow="1" bandRow="1">
                <a:tableStyleId>{2D5ABB26-0587-4C30-8999-92F81FD0307C}</a:tableStyleId>
              </a:tblPr>
              <a:tblGrid>
                <a:gridCol w="2023461">
                  <a:extLst>
                    <a:ext uri="{9D8B030D-6E8A-4147-A177-3AD203B41FA5}">
                      <a16:colId xmlns:a16="http://schemas.microsoft.com/office/drawing/2014/main" val="20000"/>
                    </a:ext>
                  </a:extLst>
                </a:gridCol>
                <a:gridCol w="2023461">
                  <a:extLst>
                    <a:ext uri="{9D8B030D-6E8A-4147-A177-3AD203B41FA5}">
                      <a16:colId xmlns:a16="http://schemas.microsoft.com/office/drawing/2014/main" val="20001"/>
                    </a:ext>
                  </a:extLst>
                </a:gridCol>
                <a:gridCol w="2023461">
                  <a:extLst>
                    <a:ext uri="{9D8B030D-6E8A-4147-A177-3AD203B41FA5}">
                      <a16:colId xmlns:a16="http://schemas.microsoft.com/office/drawing/2014/main" val="20002"/>
                    </a:ext>
                  </a:extLst>
                </a:gridCol>
                <a:gridCol w="2023461">
                  <a:extLst>
                    <a:ext uri="{9D8B030D-6E8A-4147-A177-3AD203B41FA5}">
                      <a16:colId xmlns:a16="http://schemas.microsoft.com/office/drawing/2014/main" val="20003"/>
                    </a:ext>
                  </a:extLst>
                </a:gridCol>
              </a:tblGrid>
              <a:tr h="49237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algn="ct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extLst>
                  <a:ext uri="{0D108BD9-81ED-4DB2-BD59-A6C34878D82A}">
                    <a16:rowId xmlns:a16="http://schemas.microsoft.com/office/drawing/2014/main" val="10000"/>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1"/>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2"/>
                  </a:ext>
                </a:extLst>
              </a:tr>
              <a:tr h="4923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Table Cell</a:t>
                      </a: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3"/>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98384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619992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4" name="Footer Placeholder 3"/>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8118853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t">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1192143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C6D9F1"/>
        </a:solid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3"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8942190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C6D9F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163053" y="1354019"/>
            <a:ext cx="6817894" cy="3810460"/>
            <a:chOff x="1096211" y="1221939"/>
            <a:chExt cx="6817894" cy="3810460"/>
          </a:xfrm>
        </p:grpSpPr>
        <p:sp>
          <p:nvSpPr>
            <p:cNvPr id="3" name="Rectangle 2"/>
            <p:cNvSpPr/>
            <p:nvPr/>
          </p:nvSpPr>
          <p:spPr>
            <a:xfrm>
              <a:off x="1096211" y="1221939"/>
              <a:ext cx="6817894" cy="2616101"/>
            </a:xfrm>
            <a:prstGeom prst="rect">
              <a:avLst/>
            </a:prstGeom>
          </p:spPr>
          <p:txBody>
            <a:bodyPr wrap="square">
              <a:spAutoFit/>
            </a:bodyPr>
            <a:lstStyle/>
            <a:p>
              <a:pPr algn="ctr">
                <a:spcAft>
                  <a:spcPts val="1200"/>
                </a:spcAft>
              </a:pPr>
              <a:r>
                <a:rPr lang="en-US" b="1">
                  <a:solidFill>
                    <a:srgbClr val="254A64"/>
                  </a:solidFill>
                  <a:latin typeface="Arial"/>
                  <a:cs typeface="Arial"/>
                </a:rPr>
                <a:t>State Capacity Building Center, </a:t>
              </a:r>
              <a:br>
                <a:rPr lang="en-US" b="1">
                  <a:solidFill>
                    <a:srgbClr val="254A64"/>
                  </a:solidFill>
                  <a:latin typeface="Arial"/>
                  <a:cs typeface="Arial"/>
                </a:rPr>
              </a:br>
              <a:r>
                <a:rPr lang="en-US" b="1">
                  <a:solidFill>
                    <a:srgbClr val="254A64"/>
                  </a:solidFill>
                  <a:latin typeface="Arial"/>
                  <a:cs typeface="Arial"/>
                </a:rPr>
                <a:t>A Service of the Office of Child Care</a:t>
              </a:r>
              <a:endParaRPr lang="en-US">
                <a:solidFill>
                  <a:srgbClr val="254A64"/>
                </a:solidFill>
                <a:latin typeface="Arial"/>
                <a:cs typeface="Arial"/>
              </a:endParaRPr>
            </a:p>
            <a:p>
              <a:pPr algn="ctr"/>
              <a:r>
                <a:rPr lang="en-US">
                  <a:solidFill>
                    <a:srgbClr val="254A64"/>
                  </a:solidFill>
                  <a:latin typeface="Arial"/>
                  <a:cs typeface="Arial"/>
                </a:rPr>
                <a:t>9300 Lee Highway</a:t>
              </a:r>
              <a:br>
                <a:rPr lang="en-US">
                  <a:solidFill>
                    <a:srgbClr val="254A64"/>
                  </a:solidFill>
                  <a:latin typeface="Arial"/>
                  <a:cs typeface="Arial"/>
                </a:rPr>
              </a:br>
              <a:r>
                <a:rPr lang="en-US">
                  <a:solidFill>
                    <a:srgbClr val="254A64"/>
                  </a:solidFill>
                  <a:latin typeface="Arial"/>
                  <a:cs typeface="Arial"/>
                </a:rPr>
                <a:t>Fairfax, VA 22031</a:t>
              </a:r>
            </a:p>
            <a:p>
              <a:pPr algn="ctr">
                <a:spcAft>
                  <a:spcPts val="1200"/>
                </a:spcAft>
              </a:pPr>
              <a:r>
                <a:rPr lang="en-US">
                  <a:solidFill>
                    <a:srgbClr val="254A64"/>
                  </a:solidFill>
                  <a:latin typeface="Arial"/>
                  <a:cs typeface="Arial"/>
                </a:rPr>
                <a:t>Phone: 877-296-2401</a:t>
              </a:r>
              <a:br>
                <a:rPr lang="en-US">
                  <a:solidFill>
                    <a:srgbClr val="254A64"/>
                  </a:solidFill>
                  <a:latin typeface="Arial"/>
                  <a:cs typeface="Arial"/>
                </a:rPr>
              </a:br>
              <a:r>
                <a:rPr lang="en-US">
                  <a:solidFill>
                    <a:srgbClr val="254A64"/>
                  </a:solidFill>
                  <a:latin typeface="Arial"/>
                  <a:cs typeface="Arial"/>
                </a:rPr>
                <a:t>Email: CapacityBuildingCenter@ecetta.info</a:t>
              </a:r>
            </a:p>
            <a:p>
              <a:pPr algn="ctr"/>
              <a:r>
                <a:rPr lang="en-US" b="1">
                  <a:solidFill>
                    <a:srgbClr val="254A64"/>
                  </a:solidFill>
                  <a:latin typeface="Arial"/>
                  <a:cs typeface="Arial"/>
                </a:rPr>
                <a:t>Subscribe to Updates</a:t>
              </a:r>
              <a:br>
                <a:rPr lang="en-US" b="1">
                  <a:solidFill>
                    <a:srgbClr val="254A64"/>
                  </a:solidFill>
                  <a:latin typeface="Arial"/>
                  <a:cs typeface="Arial"/>
                </a:rPr>
              </a:br>
              <a:r>
                <a:rPr lang="en-US">
                  <a:solidFill>
                    <a:srgbClr val="254A64"/>
                  </a:solidFill>
                  <a:latin typeface="Arial"/>
                  <a:cs typeface="Arial"/>
                </a:rPr>
                <a:t>http://www.occ-cmc.org/occannouncements_sign-up/</a:t>
              </a:r>
            </a:p>
          </p:txBody>
        </p:sp>
        <p:pic>
          <p:nvPicPr>
            <p:cNvPr id="4" name="Picture 3" descr="ACF_HHS_LogoLock.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4669" y="4320752"/>
              <a:ext cx="4028843" cy="711647"/>
            </a:xfrm>
            <a:prstGeom prst="rect">
              <a:avLst/>
            </a:prstGeom>
          </p:spPr>
        </p:pic>
      </p:grpSp>
    </p:spTree>
    <p:extLst>
      <p:ext uri="{BB962C8B-B14F-4D97-AF65-F5344CB8AC3E}">
        <p14:creationId xmlns:p14="http://schemas.microsoft.com/office/powerpoint/2010/main" val="34568180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rgbClr val="C6D9F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solidFill>
                  <a:srgbClr val="254A64"/>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85800" y="3886200"/>
            <a:ext cx="7086600" cy="1752600"/>
          </a:xfrm>
        </p:spPr>
        <p:txBody>
          <a:bodyPr/>
          <a:lstStyle>
            <a:lvl1pPr marL="0" indent="0" algn="l">
              <a:buNone/>
              <a:defRPr>
                <a:solidFill>
                  <a:srgbClr val="254A64"/>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Child-Care-State-Capacity-Building-Cente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60520" y="777501"/>
            <a:ext cx="3897680" cy="530330"/>
          </a:xfrm>
          <a:prstGeom prst="rect">
            <a:avLst/>
          </a:prstGeom>
          <a:noFill/>
        </p:spPr>
      </p:pic>
    </p:spTree>
    <p:extLst>
      <p:ext uri="{BB962C8B-B14F-4D97-AF65-F5344CB8AC3E}">
        <p14:creationId xmlns:p14="http://schemas.microsoft.com/office/powerpoint/2010/main" val="26739166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National Center on Tribal Early Childhood Development and State Capacity Building Center </a:t>
            </a:r>
          </a:p>
        </p:txBody>
      </p:sp>
      <p:sp>
        <p:nvSpPr>
          <p:cNvPr id="4" name="Slide Number Placeholder 3"/>
          <p:cNvSpPr>
            <a:spLocks noGrp="1"/>
          </p:cNvSpPr>
          <p:nvPr>
            <p:ph type="sldNum" sz="quarter" idx="11"/>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1406477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1713684"/>
          </a:xfrm>
          <a:prstGeom prst="rect">
            <a:avLst/>
          </a:prstGeom>
          <a:solidFill>
            <a:srgbClr val="C6D9F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C6D9F1"/>
              </a:solidFill>
            </a:endParaRPr>
          </a:p>
        </p:txBody>
      </p:sp>
      <p:sp>
        <p:nvSpPr>
          <p:cNvPr id="3" name="Text Placeholder 2"/>
          <p:cNvSpPr>
            <a:spLocks noGrp="1"/>
          </p:cNvSpPr>
          <p:nvPr>
            <p:ph type="body" idx="1" hasCustomPrompt="1"/>
          </p:nvPr>
        </p:nvSpPr>
        <p:spPr>
          <a:xfrm>
            <a:off x="722313" y="3992995"/>
            <a:ext cx="7772400" cy="928036"/>
          </a:xfrm>
        </p:spPr>
        <p:txBody>
          <a:bodyPr anchor="t">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1"/>
          <p:cNvSpPr>
            <a:spLocks noGrp="1"/>
          </p:cNvSpPr>
          <p:nvPr>
            <p:ph type="ctrTitle"/>
          </p:nvPr>
        </p:nvSpPr>
        <p:spPr>
          <a:xfrm>
            <a:off x="685800" y="2130425"/>
            <a:ext cx="7772400" cy="1470025"/>
          </a:xfrm>
        </p:spPr>
        <p:txBody>
          <a:bodyPr>
            <a:normAutofit/>
          </a:bodyPr>
          <a:lstStyle>
            <a:lvl1pPr algn="l">
              <a:defRPr sz="4000">
                <a:solidFill>
                  <a:srgbClr val="254A64"/>
                </a:solidFill>
                <a:latin typeface="Arial"/>
                <a:cs typeface="Arial"/>
              </a:defRPr>
            </a:lvl1pPr>
          </a:lstStyle>
          <a:p>
            <a:r>
              <a:rPr lang="en-US"/>
              <a:t>Click to edit Master title style</a:t>
            </a:r>
          </a:p>
        </p:txBody>
      </p:sp>
      <p:sp>
        <p:nvSpPr>
          <p:cNvPr id="11"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12"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5800" y="464730"/>
            <a:ext cx="7143750" cy="971550"/>
          </a:xfrm>
          <a:prstGeom prst="rect">
            <a:avLst/>
          </a:prstGeom>
        </p:spPr>
      </p:pic>
    </p:spTree>
    <p:extLst>
      <p:ext uri="{BB962C8B-B14F-4D97-AF65-F5344CB8AC3E}">
        <p14:creationId xmlns:p14="http://schemas.microsoft.com/office/powerpoint/2010/main" val="1261500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254A64"/>
              </a:buClr>
              <a:buSzPct val="70000"/>
              <a:buFont typeface="Wingdings" charset="2"/>
              <a:buChar char="u"/>
              <a:defRPr/>
            </a:lvl1pPr>
            <a:lvl2pPr marL="914400" indent="-457200">
              <a:buClr>
                <a:srgbClr val="B2CCEC"/>
              </a:buClr>
              <a:buFont typeface="Wingdings" charset="2"/>
              <a:buChar char="§"/>
              <a:defRPr/>
            </a:lvl2pPr>
            <a:lvl3pPr marL="1143000" indent="-228600">
              <a:buClr>
                <a:srgbClr val="254A64"/>
              </a:buClr>
              <a:buFont typeface="Arial"/>
              <a:buChar char="•"/>
              <a:defRPr sz="2800"/>
            </a:lvl3pPr>
            <a:lvl4pPr marL="1600200" indent="-228600">
              <a:buClr>
                <a:srgbClr val="CC9966"/>
              </a:buClr>
              <a:buFont typeface="Arial"/>
              <a:buChar char="•"/>
              <a:defRPr/>
            </a:lvl4pPr>
            <a:lvl5pPr marL="1828800" indent="0">
              <a:buFontTx/>
              <a:buNone/>
              <a:defRPr/>
            </a:lvl5pPr>
          </a:lstStyle>
          <a:p>
            <a:pPr lvl="0"/>
            <a:r>
              <a:rPr lang="en-US"/>
              <a:t>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6" name="Slide Number Placeholder 5"/>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2149392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34810821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Text Placeholder 2"/>
          <p:cNvSpPr>
            <a:spLocks noGrp="1"/>
          </p:cNvSpPr>
          <p:nvPr>
            <p:ph type="body" idx="1"/>
          </p:nvPr>
        </p:nvSpPr>
        <p:spPr>
          <a:xfrm>
            <a:off x="457200" y="1663349"/>
            <a:ext cx="4040188" cy="842088"/>
          </a:xfrm>
        </p:spPr>
        <p:txBody>
          <a:bodyPr anchor="t">
            <a:noAutofit/>
          </a:bodyPr>
          <a:lstStyle>
            <a:lvl1pPr marL="0" indent="0">
              <a:buNone/>
              <a:defRPr sz="2800" b="0">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514136"/>
            <a:ext cx="4040188" cy="3566939"/>
          </a:xfrm>
        </p:spPr>
        <p:txBody>
          <a:bodyPr/>
          <a:lstStyle>
            <a:lvl1pPr>
              <a:defRPr sz="24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9" name="Slide Number Placeholder 8"/>
          <p:cNvSpPr>
            <a:spLocks noGrp="1"/>
          </p:cNvSpPr>
          <p:nvPr>
            <p:ph type="sldNum" sz="quarter" idx="12"/>
          </p:nvPr>
        </p:nvSpPr>
        <p:spPr/>
        <p:txBody>
          <a:bodyPr/>
          <a:lstStyle/>
          <a:p>
            <a:fld id="{5A06B27B-7B9C-B94B-BDD7-57FF17B14616}" type="slidenum">
              <a:rPr lang="en-US" smtClean="0"/>
              <a:t>‹#›</a:t>
            </a:fld>
            <a:endParaRPr lang="en-US"/>
          </a:p>
        </p:txBody>
      </p:sp>
      <p:sp>
        <p:nvSpPr>
          <p:cNvPr id="11" name="Text Placeholder 5"/>
          <p:cNvSpPr>
            <a:spLocks noGrp="1"/>
          </p:cNvSpPr>
          <p:nvPr>
            <p:ph type="body" sz="quarter" idx="13" hasCustomPrompt="1"/>
          </p:nvPr>
        </p:nvSpPr>
        <p:spPr>
          <a:xfrm>
            <a:off x="5258344" y="1660185"/>
            <a:ext cx="3439886" cy="4088029"/>
          </a:xfrm>
          <a:solidFill>
            <a:schemeClr val="tx2"/>
          </a:solidFill>
        </p:spPr>
        <p:txBody>
          <a:bodyPr lIns="182880" tIns="182880" rIns="182880">
            <a:normAutofit/>
          </a:bodyPr>
          <a:lstStyle>
            <a:lvl1pPr marL="0" marR="0" indent="0" algn="l" defTabSz="457200" rtl="0" eaLnBrk="1" fontAlgn="auto" latinLnBrk="0" hangingPunct="1">
              <a:lnSpc>
                <a:spcPct val="100000"/>
              </a:lnSpc>
              <a:spcBef>
                <a:spcPts val="600"/>
              </a:spcBef>
              <a:spcAft>
                <a:spcPts val="600"/>
              </a:spcAft>
              <a:buClr>
                <a:srgbClr val="FEF5E4"/>
              </a:buClr>
              <a:buSzPct val="80000"/>
              <a:buFont typeface="Wingdings" panose="05000000000000000000" pitchFamily="2" charset="2"/>
              <a:buNone/>
              <a:tabLst>
                <a:tab pos="228600" algn="l"/>
                <a:tab pos="457200" algn="l"/>
              </a:tabLst>
              <a:defRPr lang="en-US" sz="2000" b="1" smtClean="0">
                <a:solidFill>
                  <a:schemeClr val="bg1"/>
                </a:solidFill>
                <a:effectLst/>
                <a:latin typeface="Arial"/>
                <a:ea typeface="ＭＳ 明朝"/>
              </a:defRPr>
            </a:lvl1pPr>
          </a:lstStyle>
          <a:p>
            <a:pPr lvl="0"/>
            <a:r>
              <a:rPr lang="en-US" sz="1800">
                <a:effectLst/>
                <a:ea typeface="ＭＳ 明朝"/>
                <a:cs typeface="Times New Roman"/>
              </a:rPr>
              <a:t>Sidebar Label</a:t>
            </a:r>
          </a:p>
          <a:p>
            <a:pPr lvl="0"/>
            <a:endParaRPr lang="en-US" sz="1800">
              <a:effectLst/>
              <a:ea typeface="ＭＳ 明朝"/>
              <a:cs typeface="Times New Roman"/>
            </a:endParaRPr>
          </a:p>
        </p:txBody>
      </p:sp>
      <p:sp>
        <p:nvSpPr>
          <p:cNvPr id="12" name="Text Placeholder 10"/>
          <p:cNvSpPr>
            <a:spLocks noGrp="1"/>
          </p:cNvSpPr>
          <p:nvPr>
            <p:ph type="body" sz="quarter" idx="14" hasCustomPrompt="1"/>
          </p:nvPr>
        </p:nvSpPr>
        <p:spPr>
          <a:xfrm>
            <a:off x="5338082" y="2286636"/>
            <a:ext cx="3257550" cy="1714182"/>
          </a:xfrm>
        </p:spPr>
        <p:txBody>
          <a:bodyPr>
            <a:normAutofit/>
          </a:bodyPr>
          <a:lstStyle>
            <a:lvl1pPr marL="0" indent="0">
              <a:buNone/>
              <a:defRPr sz="1800" baseline="0">
                <a:solidFill>
                  <a:schemeClr val="bg1"/>
                </a:solidFill>
              </a:defRPr>
            </a:lvl1pPr>
          </a:lstStyle>
          <a:p>
            <a:pPr lvl="0"/>
            <a:r>
              <a:rPr lang="en-US" sz="1800"/>
              <a:t>Sidebar text.</a:t>
            </a:r>
            <a:endParaRPr lang="en-US"/>
          </a:p>
        </p:txBody>
      </p:sp>
      <p:sp>
        <p:nvSpPr>
          <p:cNvPr id="13" name="Text Placeholder 10"/>
          <p:cNvSpPr>
            <a:spLocks noGrp="1"/>
          </p:cNvSpPr>
          <p:nvPr>
            <p:ph type="body" sz="quarter" idx="15" hasCustomPrompt="1"/>
          </p:nvPr>
        </p:nvSpPr>
        <p:spPr>
          <a:xfrm>
            <a:off x="5326652" y="2741444"/>
            <a:ext cx="3257550" cy="1714182"/>
          </a:xfrm>
        </p:spPr>
        <p:txBody>
          <a:bodyPr>
            <a:normAutofit/>
          </a:bodyPr>
          <a:lstStyle>
            <a:lvl1pPr marL="342900" marR="0" indent="-342900">
              <a:spcBef>
                <a:spcPts val="0"/>
              </a:spcBef>
              <a:spcAft>
                <a:spcPts val="0"/>
              </a:spcAft>
              <a:buClr>
                <a:schemeClr val="bg1"/>
              </a:buClr>
              <a:buSzPct val="80000"/>
              <a:buFont typeface="Wingdings" panose="05000000000000000000" pitchFamily="2" charset="2"/>
              <a:buChar char=""/>
              <a:tabLst>
                <a:tab pos="228600" algn="l"/>
                <a:tab pos="457200" algn="l"/>
              </a:tabLst>
              <a:defRPr lang="en-US" sz="1800" smtClean="0">
                <a:solidFill>
                  <a:schemeClr val="bg1"/>
                </a:solidFill>
                <a:effectLst/>
                <a:latin typeface="Arial"/>
                <a:ea typeface="ＭＳ 明朝"/>
              </a:defRPr>
            </a:lvl1pPr>
          </a:lstStyle>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a:solidFill>
                  <a:srgbClr val="F6F3EE"/>
                </a:solidFill>
                <a:effectLst/>
                <a:latin typeface="Arial"/>
                <a:ea typeface="ＭＳ 明朝"/>
                <a:cs typeface="+mn-cs"/>
              </a:rPr>
              <a:t>Sidebar</a:t>
            </a:r>
            <a:r>
              <a:rPr lang="en-US" sz="1800" baseline="0">
                <a:solidFill>
                  <a:srgbClr val="F6F3EE"/>
                </a:solidFill>
                <a:effectLst/>
                <a:latin typeface="Arial"/>
                <a:ea typeface="ＭＳ 明朝"/>
                <a:cs typeface="+mn-cs"/>
              </a:rPr>
              <a:t>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endParaRPr lang="en-US" sz="1800">
              <a:effectLst/>
              <a:ea typeface="ＭＳ 明朝"/>
              <a:cs typeface="Times New Roman"/>
            </a:endParaRPr>
          </a:p>
          <a:p>
            <a:pPr lvl="0"/>
            <a:endParaRPr lang="en-US"/>
          </a:p>
        </p:txBody>
      </p:sp>
    </p:spTree>
    <p:extLst>
      <p:ext uri="{BB962C8B-B14F-4D97-AF65-F5344CB8AC3E}">
        <p14:creationId xmlns:p14="http://schemas.microsoft.com/office/powerpoint/2010/main" val="26526059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4" name="Footer Placeholder 3"/>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591011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4" name="Footer Placeholder 3"/>
          <p:cNvSpPr>
            <a:spLocks noGrp="1"/>
          </p:cNvSpPr>
          <p:nvPr>
            <p:ph type="ftr" sz="quarter" idx="11"/>
          </p:nvPr>
        </p:nvSpPr>
        <p:spPr>
          <a:xfrm>
            <a:off x="457199" y="6356350"/>
            <a:ext cx="5843847" cy="365125"/>
          </a:xfrm>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pPr/>
              <a:t>‹#›</a:t>
            </a:fld>
            <a:endParaRPr lang="en-US"/>
          </a:p>
        </p:txBody>
      </p:sp>
      <p:graphicFrame>
        <p:nvGraphicFramePr>
          <p:cNvPr id="6" name="Table 5"/>
          <p:cNvGraphicFramePr>
            <a:graphicFrameLocks noGrp="1"/>
          </p:cNvGraphicFramePr>
          <p:nvPr userDrawn="1">
            <p:extLst>
              <p:ext uri="{D42A27DB-BD31-4B8C-83A1-F6EECF244321}">
                <p14:modId xmlns:p14="http://schemas.microsoft.com/office/powerpoint/2010/main" val="968923556"/>
              </p:ext>
            </p:extLst>
          </p:nvPr>
        </p:nvGraphicFramePr>
        <p:xfrm>
          <a:off x="457200" y="1791363"/>
          <a:ext cx="8093844" cy="2461880"/>
        </p:xfrm>
        <a:graphic>
          <a:graphicData uri="http://schemas.openxmlformats.org/drawingml/2006/table">
            <a:tbl>
              <a:tblPr firstRow="1" bandRow="1">
                <a:tableStyleId>{2D5ABB26-0587-4C30-8999-92F81FD0307C}</a:tableStyleId>
              </a:tblPr>
              <a:tblGrid>
                <a:gridCol w="2023461">
                  <a:extLst>
                    <a:ext uri="{9D8B030D-6E8A-4147-A177-3AD203B41FA5}">
                      <a16:colId xmlns:a16="http://schemas.microsoft.com/office/drawing/2014/main" val="20000"/>
                    </a:ext>
                  </a:extLst>
                </a:gridCol>
                <a:gridCol w="2023461">
                  <a:extLst>
                    <a:ext uri="{9D8B030D-6E8A-4147-A177-3AD203B41FA5}">
                      <a16:colId xmlns:a16="http://schemas.microsoft.com/office/drawing/2014/main" val="20001"/>
                    </a:ext>
                  </a:extLst>
                </a:gridCol>
                <a:gridCol w="2023461">
                  <a:extLst>
                    <a:ext uri="{9D8B030D-6E8A-4147-A177-3AD203B41FA5}">
                      <a16:colId xmlns:a16="http://schemas.microsoft.com/office/drawing/2014/main" val="20002"/>
                    </a:ext>
                  </a:extLst>
                </a:gridCol>
                <a:gridCol w="2023461">
                  <a:extLst>
                    <a:ext uri="{9D8B030D-6E8A-4147-A177-3AD203B41FA5}">
                      <a16:colId xmlns:a16="http://schemas.microsoft.com/office/drawing/2014/main" val="20003"/>
                    </a:ext>
                  </a:extLst>
                </a:gridCol>
              </a:tblGrid>
              <a:tr h="49237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algn="ct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extLst>
                  <a:ext uri="{0D108BD9-81ED-4DB2-BD59-A6C34878D82A}">
                    <a16:rowId xmlns:a16="http://schemas.microsoft.com/office/drawing/2014/main" val="10000"/>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1"/>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2"/>
                  </a:ext>
                </a:extLst>
              </a:tr>
              <a:tr h="4923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Table Cell</a:t>
                      </a: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3"/>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63136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pPr/>
              <a:t>‹#›</a:t>
            </a:fld>
            <a:endParaRPr lang="en-US"/>
          </a:p>
        </p:txBody>
      </p:sp>
      <p:graphicFrame>
        <p:nvGraphicFramePr>
          <p:cNvPr id="6" name="Table 5"/>
          <p:cNvGraphicFramePr>
            <a:graphicFrameLocks noGrp="1"/>
          </p:cNvGraphicFramePr>
          <p:nvPr userDrawn="1"/>
        </p:nvGraphicFramePr>
        <p:xfrm>
          <a:off x="457200" y="1791363"/>
          <a:ext cx="8093844" cy="2461880"/>
        </p:xfrm>
        <a:graphic>
          <a:graphicData uri="http://schemas.openxmlformats.org/drawingml/2006/table">
            <a:tbl>
              <a:tblPr firstRow="1" bandRow="1">
                <a:tableStyleId>{2D5ABB26-0587-4C30-8999-92F81FD0307C}</a:tableStyleId>
              </a:tblPr>
              <a:tblGrid>
                <a:gridCol w="2023461">
                  <a:extLst>
                    <a:ext uri="{9D8B030D-6E8A-4147-A177-3AD203B41FA5}">
                      <a16:colId xmlns:a16="http://schemas.microsoft.com/office/drawing/2014/main" val="20000"/>
                    </a:ext>
                  </a:extLst>
                </a:gridCol>
                <a:gridCol w="2023461">
                  <a:extLst>
                    <a:ext uri="{9D8B030D-6E8A-4147-A177-3AD203B41FA5}">
                      <a16:colId xmlns:a16="http://schemas.microsoft.com/office/drawing/2014/main" val="20001"/>
                    </a:ext>
                  </a:extLst>
                </a:gridCol>
                <a:gridCol w="2023461">
                  <a:extLst>
                    <a:ext uri="{9D8B030D-6E8A-4147-A177-3AD203B41FA5}">
                      <a16:colId xmlns:a16="http://schemas.microsoft.com/office/drawing/2014/main" val="20002"/>
                    </a:ext>
                  </a:extLst>
                </a:gridCol>
                <a:gridCol w="2023461">
                  <a:extLst>
                    <a:ext uri="{9D8B030D-6E8A-4147-A177-3AD203B41FA5}">
                      <a16:colId xmlns:a16="http://schemas.microsoft.com/office/drawing/2014/main" val="20003"/>
                    </a:ext>
                  </a:extLst>
                </a:gridCol>
              </a:tblGrid>
              <a:tr h="49237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algn="ct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extLst>
                  <a:ext uri="{0D108BD9-81ED-4DB2-BD59-A6C34878D82A}">
                    <a16:rowId xmlns:a16="http://schemas.microsoft.com/office/drawing/2014/main" val="10000"/>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1"/>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2"/>
                  </a:ext>
                </a:extLst>
              </a:tr>
              <a:tr h="4923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Table Cell</a:t>
                      </a: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3"/>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08774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14768059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t">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2202670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C6D9F1"/>
        </a:solid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3"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8871284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C6D9F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163053" y="1354019"/>
            <a:ext cx="6817894" cy="3810460"/>
            <a:chOff x="1096211" y="1221939"/>
            <a:chExt cx="6817894" cy="3810460"/>
          </a:xfrm>
        </p:grpSpPr>
        <p:sp>
          <p:nvSpPr>
            <p:cNvPr id="3" name="Rectangle 2"/>
            <p:cNvSpPr/>
            <p:nvPr/>
          </p:nvSpPr>
          <p:spPr>
            <a:xfrm>
              <a:off x="1096211" y="1221939"/>
              <a:ext cx="6817894" cy="2616101"/>
            </a:xfrm>
            <a:prstGeom prst="rect">
              <a:avLst/>
            </a:prstGeom>
          </p:spPr>
          <p:txBody>
            <a:bodyPr wrap="square">
              <a:spAutoFit/>
            </a:bodyPr>
            <a:lstStyle/>
            <a:p>
              <a:pPr algn="ctr">
                <a:spcAft>
                  <a:spcPts val="1200"/>
                </a:spcAft>
              </a:pPr>
              <a:r>
                <a:rPr lang="en-US" b="1">
                  <a:solidFill>
                    <a:srgbClr val="254A64"/>
                  </a:solidFill>
                  <a:latin typeface="Arial"/>
                  <a:cs typeface="Arial"/>
                </a:rPr>
                <a:t>State Capacity Building Center, </a:t>
              </a:r>
              <a:br>
                <a:rPr lang="en-US" b="1">
                  <a:solidFill>
                    <a:srgbClr val="254A64"/>
                  </a:solidFill>
                  <a:latin typeface="Arial"/>
                  <a:cs typeface="Arial"/>
                </a:rPr>
              </a:br>
              <a:r>
                <a:rPr lang="en-US" b="1">
                  <a:solidFill>
                    <a:srgbClr val="254A64"/>
                  </a:solidFill>
                  <a:latin typeface="Arial"/>
                  <a:cs typeface="Arial"/>
                </a:rPr>
                <a:t>A Service of the Office of Child Care</a:t>
              </a:r>
              <a:endParaRPr lang="en-US">
                <a:solidFill>
                  <a:srgbClr val="254A64"/>
                </a:solidFill>
                <a:latin typeface="Arial"/>
                <a:cs typeface="Arial"/>
              </a:endParaRPr>
            </a:p>
            <a:p>
              <a:pPr algn="ctr"/>
              <a:r>
                <a:rPr lang="en-US">
                  <a:solidFill>
                    <a:srgbClr val="254A64"/>
                  </a:solidFill>
                  <a:latin typeface="Arial"/>
                  <a:cs typeface="Arial"/>
                </a:rPr>
                <a:t>9300 Lee Highway</a:t>
              </a:r>
              <a:br>
                <a:rPr lang="en-US">
                  <a:solidFill>
                    <a:srgbClr val="254A64"/>
                  </a:solidFill>
                  <a:latin typeface="Arial"/>
                  <a:cs typeface="Arial"/>
                </a:rPr>
              </a:br>
              <a:r>
                <a:rPr lang="en-US">
                  <a:solidFill>
                    <a:srgbClr val="254A64"/>
                  </a:solidFill>
                  <a:latin typeface="Arial"/>
                  <a:cs typeface="Arial"/>
                </a:rPr>
                <a:t>Fairfax, VA 22031</a:t>
              </a:r>
            </a:p>
            <a:p>
              <a:pPr algn="ctr">
                <a:spcAft>
                  <a:spcPts val="1200"/>
                </a:spcAft>
              </a:pPr>
              <a:r>
                <a:rPr lang="en-US">
                  <a:solidFill>
                    <a:srgbClr val="254A64"/>
                  </a:solidFill>
                  <a:latin typeface="Arial"/>
                  <a:cs typeface="Arial"/>
                </a:rPr>
                <a:t>Phone: 877-296-2401</a:t>
              </a:r>
              <a:br>
                <a:rPr lang="en-US">
                  <a:solidFill>
                    <a:srgbClr val="254A64"/>
                  </a:solidFill>
                  <a:latin typeface="Arial"/>
                  <a:cs typeface="Arial"/>
                </a:rPr>
              </a:br>
              <a:r>
                <a:rPr lang="en-US">
                  <a:solidFill>
                    <a:srgbClr val="254A64"/>
                  </a:solidFill>
                  <a:latin typeface="Arial"/>
                  <a:cs typeface="Arial"/>
                </a:rPr>
                <a:t>Email: CapacityBuildingCenter@ecetta.info</a:t>
              </a:r>
            </a:p>
            <a:p>
              <a:pPr algn="ctr"/>
              <a:r>
                <a:rPr lang="en-US" b="1">
                  <a:solidFill>
                    <a:srgbClr val="254A64"/>
                  </a:solidFill>
                  <a:latin typeface="Arial"/>
                  <a:cs typeface="Arial"/>
                </a:rPr>
                <a:t>Subscribe to Updates</a:t>
              </a:r>
              <a:br>
                <a:rPr lang="en-US" b="1">
                  <a:solidFill>
                    <a:srgbClr val="254A64"/>
                  </a:solidFill>
                  <a:latin typeface="Arial"/>
                  <a:cs typeface="Arial"/>
                </a:rPr>
              </a:br>
              <a:r>
                <a:rPr lang="en-US">
                  <a:solidFill>
                    <a:srgbClr val="254A64"/>
                  </a:solidFill>
                  <a:latin typeface="Arial"/>
                  <a:cs typeface="Arial"/>
                </a:rPr>
                <a:t>http://www.occ-cmc.org/occannouncements_sign-up/</a:t>
              </a:r>
            </a:p>
          </p:txBody>
        </p:sp>
        <p:pic>
          <p:nvPicPr>
            <p:cNvPr id="4" name="Picture 3" descr="ACF_HHS_LogoLock.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4669" y="4320752"/>
              <a:ext cx="4028843" cy="711647"/>
            </a:xfrm>
            <a:prstGeom prst="rect">
              <a:avLst/>
            </a:prstGeom>
          </p:spPr>
        </p:pic>
      </p:grpSp>
    </p:spTree>
    <p:extLst>
      <p:ext uri="{BB962C8B-B14F-4D97-AF65-F5344CB8AC3E}">
        <p14:creationId xmlns:p14="http://schemas.microsoft.com/office/powerpoint/2010/main" val="18807959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rgbClr val="C6D9F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solidFill>
                  <a:srgbClr val="254A64"/>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85800" y="3886200"/>
            <a:ext cx="7086600" cy="1752600"/>
          </a:xfrm>
        </p:spPr>
        <p:txBody>
          <a:bodyPr/>
          <a:lstStyle>
            <a:lvl1pPr marL="0" indent="0" algn="l">
              <a:buNone/>
              <a:defRPr>
                <a:solidFill>
                  <a:srgbClr val="254A64"/>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Child-Care-State-Capacity-Building-Cente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60520" y="777501"/>
            <a:ext cx="3897680" cy="530330"/>
          </a:xfrm>
          <a:prstGeom prst="rect">
            <a:avLst/>
          </a:prstGeom>
          <a:noFill/>
        </p:spPr>
      </p:pic>
    </p:spTree>
    <p:extLst>
      <p:ext uri="{BB962C8B-B14F-4D97-AF65-F5344CB8AC3E}">
        <p14:creationId xmlns:p14="http://schemas.microsoft.com/office/powerpoint/2010/main" val="3594243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National Center on Tribal Early Childhood Development and State Capacity Building Center </a:t>
            </a:r>
          </a:p>
        </p:txBody>
      </p:sp>
      <p:sp>
        <p:nvSpPr>
          <p:cNvPr id="4" name="Slide Number Placeholder 3"/>
          <p:cNvSpPr>
            <a:spLocks noGrp="1"/>
          </p:cNvSpPr>
          <p:nvPr>
            <p:ph type="sldNum" sz="quarter" idx="11"/>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17436031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1713684"/>
          </a:xfrm>
          <a:prstGeom prst="rect">
            <a:avLst/>
          </a:prstGeom>
          <a:solidFill>
            <a:srgbClr val="C6D9F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C6D9F1"/>
              </a:solidFill>
            </a:endParaRPr>
          </a:p>
        </p:txBody>
      </p:sp>
      <p:sp>
        <p:nvSpPr>
          <p:cNvPr id="3" name="Text Placeholder 2"/>
          <p:cNvSpPr>
            <a:spLocks noGrp="1"/>
          </p:cNvSpPr>
          <p:nvPr>
            <p:ph type="body" idx="1" hasCustomPrompt="1"/>
          </p:nvPr>
        </p:nvSpPr>
        <p:spPr>
          <a:xfrm>
            <a:off x="722313" y="3992995"/>
            <a:ext cx="7772400" cy="928036"/>
          </a:xfrm>
        </p:spPr>
        <p:txBody>
          <a:bodyPr anchor="t">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1"/>
          <p:cNvSpPr>
            <a:spLocks noGrp="1"/>
          </p:cNvSpPr>
          <p:nvPr>
            <p:ph type="ctrTitle"/>
          </p:nvPr>
        </p:nvSpPr>
        <p:spPr>
          <a:xfrm>
            <a:off x="685800" y="2130425"/>
            <a:ext cx="7772400" cy="1470025"/>
          </a:xfrm>
        </p:spPr>
        <p:txBody>
          <a:bodyPr>
            <a:normAutofit/>
          </a:bodyPr>
          <a:lstStyle>
            <a:lvl1pPr algn="l">
              <a:defRPr sz="4000">
                <a:solidFill>
                  <a:srgbClr val="254A64"/>
                </a:solidFill>
                <a:latin typeface="Arial"/>
                <a:cs typeface="Arial"/>
              </a:defRPr>
            </a:lvl1pPr>
          </a:lstStyle>
          <a:p>
            <a:r>
              <a:rPr lang="en-US"/>
              <a:t>Click to edit Master title style</a:t>
            </a:r>
          </a:p>
        </p:txBody>
      </p:sp>
      <p:sp>
        <p:nvSpPr>
          <p:cNvPr id="11"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12"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5800" y="464730"/>
            <a:ext cx="7143750" cy="971550"/>
          </a:xfrm>
          <a:prstGeom prst="rect">
            <a:avLst/>
          </a:prstGeom>
        </p:spPr>
      </p:pic>
    </p:spTree>
    <p:extLst>
      <p:ext uri="{BB962C8B-B14F-4D97-AF65-F5344CB8AC3E}">
        <p14:creationId xmlns:p14="http://schemas.microsoft.com/office/powerpoint/2010/main" val="6816280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254A64"/>
              </a:buClr>
              <a:buSzPct val="70000"/>
              <a:buFont typeface="Wingdings" charset="2"/>
              <a:buChar char="u"/>
              <a:defRPr/>
            </a:lvl1pPr>
            <a:lvl2pPr marL="914400" indent="-457200">
              <a:buClr>
                <a:srgbClr val="B2CCEC"/>
              </a:buClr>
              <a:buFont typeface="Wingdings" charset="2"/>
              <a:buChar char="§"/>
              <a:defRPr/>
            </a:lvl2pPr>
            <a:lvl3pPr marL="1143000" indent="-228600">
              <a:buClr>
                <a:srgbClr val="254A64"/>
              </a:buClr>
              <a:buFont typeface="Arial"/>
              <a:buChar char="•"/>
              <a:defRPr sz="2800"/>
            </a:lvl3pPr>
            <a:lvl4pPr marL="1600200" indent="-228600">
              <a:buClr>
                <a:srgbClr val="CC9966"/>
              </a:buClr>
              <a:buFont typeface="Arial"/>
              <a:buChar char="•"/>
              <a:defRPr/>
            </a:lvl4pPr>
            <a:lvl5pPr marL="1828800" indent="0">
              <a:buFontTx/>
              <a:buNone/>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6" name="Slide Number Placeholder 5"/>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10032486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4140126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27712827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Text Placeholder 2"/>
          <p:cNvSpPr>
            <a:spLocks noGrp="1"/>
          </p:cNvSpPr>
          <p:nvPr>
            <p:ph type="body" idx="1"/>
          </p:nvPr>
        </p:nvSpPr>
        <p:spPr>
          <a:xfrm>
            <a:off x="457200" y="1663349"/>
            <a:ext cx="4040188" cy="842088"/>
          </a:xfrm>
        </p:spPr>
        <p:txBody>
          <a:bodyPr anchor="t">
            <a:noAutofit/>
          </a:bodyPr>
          <a:lstStyle>
            <a:lvl1pPr marL="0" indent="0">
              <a:buNone/>
              <a:defRPr sz="2800" b="0">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14136"/>
            <a:ext cx="4040188" cy="3566939"/>
          </a:xfrm>
        </p:spPr>
        <p:txBody>
          <a:bodyPr/>
          <a:lstStyle>
            <a:lvl1pPr>
              <a:defRPr sz="24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9" name="Slide Number Placeholder 8"/>
          <p:cNvSpPr>
            <a:spLocks noGrp="1"/>
          </p:cNvSpPr>
          <p:nvPr>
            <p:ph type="sldNum" sz="quarter" idx="12"/>
          </p:nvPr>
        </p:nvSpPr>
        <p:spPr/>
        <p:txBody>
          <a:bodyPr/>
          <a:lstStyle/>
          <a:p>
            <a:fld id="{5A06B27B-7B9C-B94B-BDD7-57FF17B14616}" type="slidenum">
              <a:rPr lang="en-US" smtClean="0"/>
              <a:t>‹#›</a:t>
            </a:fld>
            <a:endParaRPr lang="en-US"/>
          </a:p>
        </p:txBody>
      </p:sp>
      <p:sp>
        <p:nvSpPr>
          <p:cNvPr id="11" name="Text Placeholder 5"/>
          <p:cNvSpPr>
            <a:spLocks noGrp="1"/>
          </p:cNvSpPr>
          <p:nvPr>
            <p:ph type="body" sz="quarter" idx="13" hasCustomPrompt="1"/>
          </p:nvPr>
        </p:nvSpPr>
        <p:spPr>
          <a:xfrm>
            <a:off x="5258344" y="1660185"/>
            <a:ext cx="3439886" cy="4088029"/>
          </a:xfrm>
          <a:solidFill>
            <a:schemeClr val="tx2"/>
          </a:solidFill>
        </p:spPr>
        <p:txBody>
          <a:bodyPr lIns="182880" tIns="182880" rIns="182880">
            <a:normAutofit/>
          </a:bodyPr>
          <a:lstStyle>
            <a:lvl1pPr marL="0" marR="0" indent="0" algn="l" defTabSz="457200" rtl="0" eaLnBrk="1" fontAlgn="auto" latinLnBrk="0" hangingPunct="1">
              <a:lnSpc>
                <a:spcPct val="100000"/>
              </a:lnSpc>
              <a:spcBef>
                <a:spcPts val="600"/>
              </a:spcBef>
              <a:spcAft>
                <a:spcPts val="600"/>
              </a:spcAft>
              <a:buClr>
                <a:srgbClr val="FEF5E4"/>
              </a:buClr>
              <a:buSzPct val="80000"/>
              <a:buFont typeface="Wingdings" panose="05000000000000000000" pitchFamily="2" charset="2"/>
              <a:buNone/>
              <a:tabLst>
                <a:tab pos="228600" algn="l"/>
                <a:tab pos="457200" algn="l"/>
              </a:tabLst>
              <a:defRPr lang="en-US" sz="2000" b="1" smtClean="0">
                <a:solidFill>
                  <a:schemeClr val="bg1"/>
                </a:solidFill>
                <a:effectLst/>
                <a:latin typeface="Arial"/>
                <a:ea typeface="ＭＳ 明朝"/>
              </a:defRPr>
            </a:lvl1pPr>
          </a:lstStyle>
          <a:p>
            <a:pPr lvl="0"/>
            <a:r>
              <a:rPr lang="en-US" sz="1800">
                <a:effectLst/>
                <a:ea typeface="ＭＳ 明朝"/>
                <a:cs typeface="Times New Roman"/>
              </a:rPr>
              <a:t>Sidebar Label</a:t>
            </a:r>
          </a:p>
          <a:p>
            <a:pPr lvl="0"/>
            <a:endParaRPr lang="en-US" sz="1800">
              <a:effectLst/>
              <a:ea typeface="ＭＳ 明朝"/>
              <a:cs typeface="Times New Roman"/>
            </a:endParaRPr>
          </a:p>
        </p:txBody>
      </p:sp>
      <p:sp>
        <p:nvSpPr>
          <p:cNvPr id="12" name="Text Placeholder 10"/>
          <p:cNvSpPr>
            <a:spLocks noGrp="1"/>
          </p:cNvSpPr>
          <p:nvPr>
            <p:ph type="body" sz="quarter" idx="14" hasCustomPrompt="1"/>
          </p:nvPr>
        </p:nvSpPr>
        <p:spPr>
          <a:xfrm>
            <a:off x="5338082" y="2286636"/>
            <a:ext cx="3257550" cy="1714182"/>
          </a:xfrm>
        </p:spPr>
        <p:txBody>
          <a:bodyPr>
            <a:normAutofit/>
          </a:bodyPr>
          <a:lstStyle>
            <a:lvl1pPr marL="0" indent="0">
              <a:buNone/>
              <a:defRPr sz="1800" baseline="0">
                <a:solidFill>
                  <a:schemeClr val="bg1"/>
                </a:solidFill>
              </a:defRPr>
            </a:lvl1pPr>
          </a:lstStyle>
          <a:p>
            <a:pPr lvl="0"/>
            <a:r>
              <a:rPr lang="en-US" sz="1800"/>
              <a:t>Sidebar text.</a:t>
            </a:r>
            <a:endParaRPr lang="en-US"/>
          </a:p>
        </p:txBody>
      </p:sp>
      <p:sp>
        <p:nvSpPr>
          <p:cNvPr id="13" name="Text Placeholder 10"/>
          <p:cNvSpPr>
            <a:spLocks noGrp="1"/>
          </p:cNvSpPr>
          <p:nvPr>
            <p:ph type="body" sz="quarter" idx="15" hasCustomPrompt="1"/>
          </p:nvPr>
        </p:nvSpPr>
        <p:spPr>
          <a:xfrm>
            <a:off x="5326652" y="2741444"/>
            <a:ext cx="3257550" cy="1714182"/>
          </a:xfrm>
        </p:spPr>
        <p:txBody>
          <a:bodyPr>
            <a:normAutofit/>
          </a:bodyPr>
          <a:lstStyle>
            <a:lvl1pPr marL="342900" marR="0" indent="-342900">
              <a:spcBef>
                <a:spcPts val="0"/>
              </a:spcBef>
              <a:spcAft>
                <a:spcPts val="0"/>
              </a:spcAft>
              <a:buClr>
                <a:schemeClr val="bg1"/>
              </a:buClr>
              <a:buSzPct val="80000"/>
              <a:buFont typeface="Wingdings" panose="05000000000000000000" pitchFamily="2" charset="2"/>
              <a:buChar char=""/>
              <a:tabLst>
                <a:tab pos="228600" algn="l"/>
                <a:tab pos="457200" algn="l"/>
              </a:tabLst>
              <a:defRPr lang="en-US" sz="1800" smtClean="0">
                <a:solidFill>
                  <a:schemeClr val="bg1"/>
                </a:solidFill>
                <a:effectLst/>
                <a:latin typeface="Arial"/>
                <a:ea typeface="ＭＳ 明朝"/>
              </a:defRPr>
            </a:lvl1pPr>
          </a:lstStyle>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a:solidFill>
                  <a:srgbClr val="F6F3EE"/>
                </a:solidFill>
                <a:effectLst/>
                <a:latin typeface="Arial"/>
                <a:ea typeface="ＭＳ 明朝"/>
                <a:cs typeface="+mn-cs"/>
              </a:rPr>
              <a:t>Sidebar</a:t>
            </a:r>
            <a:r>
              <a:rPr lang="en-US" sz="1800" baseline="0">
                <a:solidFill>
                  <a:srgbClr val="F6F3EE"/>
                </a:solidFill>
                <a:effectLst/>
                <a:latin typeface="Arial"/>
                <a:ea typeface="ＭＳ 明朝"/>
                <a:cs typeface="+mn-cs"/>
              </a:rPr>
              <a:t>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endParaRPr lang="en-US" sz="1800">
              <a:effectLst/>
              <a:ea typeface="ＭＳ 明朝"/>
              <a:cs typeface="Times New Roman"/>
            </a:endParaRPr>
          </a:p>
          <a:p>
            <a:pPr lvl="0"/>
            <a:endParaRPr lang="en-US"/>
          </a:p>
        </p:txBody>
      </p:sp>
    </p:spTree>
    <p:extLst>
      <p:ext uri="{BB962C8B-B14F-4D97-AF65-F5344CB8AC3E}">
        <p14:creationId xmlns:p14="http://schemas.microsoft.com/office/powerpoint/2010/main" val="242785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4" name="Footer Placeholder 3"/>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10614221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National Center on Tribal Early Childhood Development and State Capacity Building Center </a:t>
            </a:r>
          </a:p>
        </p:txBody>
      </p:sp>
      <p:sp>
        <p:nvSpPr>
          <p:cNvPr id="5" name="Slide Number Placeholder 4"/>
          <p:cNvSpPr>
            <a:spLocks noGrp="1"/>
          </p:cNvSpPr>
          <p:nvPr>
            <p:ph type="sldNum" sz="quarter" idx="12"/>
          </p:nvPr>
        </p:nvSpPr>
        <p:spPr/>
        <p:txBody>
          <a:bodyPr/>
          <a:lstStyle/>
          <a:p>
            <a:fld id="{5A06B27B-7B9C-B94B-BDD7-57FF17B14616}" type="slidenum">
              <a:rPr lang="en-US" smtClean="0"/>
              <a:pPr/>
              <a:t>‹#›</a:t>
            </a:fld>
            <a:endParaRPr lang="en-US"/>
          </a:p>
        </p:txBody>
      </p:sp>
      <p:graphicFrame>
        <p:nvGraphicFramePr>
          <p:cNvPr id="6" name="Table 5"/>
          <p:cNvGraphicFramePr>
            <a:graphicFrameLocks noGrp="1"/>
          </p:cNvGraphicFramePr>
          <p:nvPr userDrawn="1"/>
        </p:nvGraphicFramePr>
        <p:xfrm>
          <a:off x="457200" y="1791363"/>
          <a:ext cx="8093844" cy="2461880"/>
        </p:xfrm>
        <a:graphic>
          <a:graphicData uri="http://schemas.openxmlformats.org/drawingml/2006/table">
            <a:tbl>
              <a:tblPr firstRow="1" bandRow="1">
                <a:tableStyleId>{2D5ABB26-0587-4C30-8999-92F81FD0307C}</a:tableStyleId>
              </a:tblPr>
              <a:tblGrid>
                <a:gridCol w="2023461">
                  <a:extLst>
                    <a:ext uri="{9D8B030D-6E8A-4147-A177-3AD203B41FA5}">
                      <a16:colId xmlns:a16="http://schemas.microsoft.com/office/drawing/2014/main" val="20000"/>
                    </a:ext>
                  </a:extLst>
                </a:gridCol>
                <a:gridCol w="2023461">
                  <a:extLst>
                    <a:ext uri="{9D8B030D-6E8A-4147-A177-3AD203B41FA5}">
                      <a16:colId xmlns:a16="http://schemas.microsoft.com/office/drawing/2014/main" val="20001"/>
                    </a:ext>
                  </a:extLst>
                </a:gridCol>
                <a:gridCol w="2023461">
                  <a:extLst>
                    <a:ext uri="{9D8B030D-6E8A-4147-A177-3AD203B41FA5}">
                      <a16:colId xmlns:a16="http://schemas.microsoft.com/office/drawing/2014/main" val="20002"/>
                    </a:ext>
                  </a:extLst>
                </a:gridCol>
                <a:gridCol w="2023461">
                  <a:extLst>
                    <a:ext uri="{9D8B030D-6E8A-4147-A177-3AD203B41FA5}">
                      <a16:colId xmlns:a16="http://schemas.microsoft.com/office/drawing/2014/main" val="20003"/>
                    </a:ext>
                  </a:extLst>
                </a:gridCol>
              </a:tblGrid>
              <a:tr h="49237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algn="ct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21408" marR="121408" marT="60704" marB="60704" anchor="ctr">
                    <a:lnB w="12700" cap="flat" cmpd="sng" algn="ctr">
                      <a:solidFill>
                        <a:srgbClr val="254A64"/>
                      </a:solidFill>
                      <a:prstDash val="solid"/>
                      <a:round/>
                      <a:headEnd type="none" w="med" len="med"/>
                      <a:tailEnd type="none" w="med" len="med"/>
                    </a:lnB>
                    <a:solidFill>
                      <a:srgbClr val="254A64"/>
                    </a:solidFill>
                  </a:tcPr>
                </a:tc>
                <a:extLst>
                  <a:ext uri="{0D108BD9-81ED-4DB2-BD59-A6C34878D82A}">
                    <a16:rowId xmlns:a16="http://schemas.microsoft.com/office/drawing/2014/main" val="10000"/>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1"/>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2"/>
                  </a:ext>
                </a:extLst>
              </a:tr>
              <a:tr h="4923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Table Cell</a:t>
                      </a: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3"/>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latin typeface="Arial"/>
                          <a:cs typeface="Arial"/>
                        </a:rPr>
                        <a:t>Table</a:t>
                      </a:r>
                      <a:r>
                        <a:rPr lang="en-US" sz="1800" baseline="0">
                          <a:latin typeface="Arial"/>
                          <a:cs typeface="Arial"/>
                        </a:rPr>
                        <a:t> Cell</a:t>
                      </a:r>
                      <a:endParaRPr lang="en-US" sz="1800">
                        <a:latin typeface="Arial"/>
                        <a:cs typeface="Arial"/>
                      </a:endParaRPr>
                    </a:p>
                  </a:txBody>
                  <a:tcPr marL="121408" marR="121408"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57882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57200" y="6356350"/>
            <a:ext cx="5562600" cy="365125"/>
          </a:xfrm>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40614866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t">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National Center on Tribal Early Childhood Development and State Capacity Building Center </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1536295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C6D9F1"/>
        </a:solid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457200" y="6356350"/>
            <a:ext cx="5562599" cy="365125"/>
          </a:xfrm>
        </p:spPr>
        <p:txBody>
          <a:bodyPr/>
          <a:lstStyle/>
          <a:p>
            <a:r>
              <a:rPr lang="en-US"/>
              <a:t>National Center on Tribal Early Childhood Development and State Capacity Building Center </a:t>
            </a:r>
          </a:p>
        </p:txBody>
      </p:sp>
      <p:sp>
        <p:nvSpPr>
          <p:cNvPr id="3"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6567489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C6D9F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163053" y="1354019"/>
            <a:ext cx="6817894" cy="3810460"/>
            <a:chOff x="1096211" y="1221939"/>
            <a:chExt cx="6817894" cy="3810460"/>
          </a:xfrm>
        </p:grpSpPr>
        <p:sp>
          <p:nvSpPr>
            <p:cNvPr id="3" name="Rectangle 2"/>
            <p:cNvSpPr/>
            <p:nvPr/>
          </p:nvSpPr>
          <p:spPr>
            <a:xfrm>
              <a:off x="1096211" y="1221939"/>
              <a:ext cx="6817894" cy="2616101"/>
            </a:xfrm>
            <a:prstGeom prst="rect">
              <a:avLst/>
            </a:prstGeom>
          </p:spPr>
          <p:txBody>
            <a:bodyPr wrap="square">
              <a:spAutoFit/>
            </a:bodyPr>
            <a:lstStyle/>
            <a:p>
              <a:pPr algn="ctr">
                <a:spcAft>
                  <a:spcPts val="1200"/>
                </a:spcAft>
              </a:pPr>
              <a:r>
                <a:rPr lang="en-US" b="1">
                  <a:solidFill>
                    <a:srgbClr val="254A64"/>
                  </a:solidFill>
                  <a:latin typeface="Arial"/>
                  <a:cs typeface="Arial"/>
                </a:rPr>
                <a:t>State Capacity Building Center, </a:t>
              </a:r>
              <a:br>
                <a:rPr lang="en-US" b="1">
                  <a:solidFill>
                    <a:srgbClr val="254A64"/>
                  </a:solidFill>
                  <a:latin typeface="Arial"/>
                  <a:cs typeface="Arial"/>
                </a:rPr>
              </a:br>
              <a:r>
                <a:rPr lang="en-US" b="1">
                  <a:solidFill>
                    <a:srgbClr val="254A64"/>
                  </a:solidFill>
                  <a:latin typeface="Arial"/>
                  <a:cs typeface="Arial"/>
                </a:rPr>
                <a:t>A Service of the Office of Child Care</a:t>
              </a:r>
              <a:endParaRPr lang="en-US">
                <a:solidFill>
                  <a:srgbClr val="254A64"/>
                </a:solidFill>
                <a:latin typeface="Arial"/>
                <a:cs typeface="Arial"/>
              </a:endParaRPr>
            </a:p>
            <a:p>
              <a:pPr algn="ctr"/>
              <a:r>
                <a:rPr lang="en-US">
                  <a:solidFill>
                    <a:srgbClr val="254A64"/>
                  </a:solidFill>
                  <a:latin typeface="Arial"/>
                  <a:cs typeface="Arial"/>
                </a:rPr>
                <a:t>9300 Lee Highway</a:t>
              </a:r>
              <a:br>
                <a:rPr lang="en-US">
                  <a:solidFill>
                    <a:srgbClr val="254A64"/>
                  </a:solidFill>
                  <a:latin typeface="Arial"/>
                  <a:cs typeface="Arial"/>
                </a:rPr>
              </a:br>
              <a:r>
                <a:rPr lang="en-US">
                  <a:solidFill>
                    <a:srgbClr val="254A64"/>
                  </a:solidFill>
                  <a:latin typeface="Arial"/>
                  <a:cs typeface="Arial"/>
                </a:rPr>
                <a:t>Fairfax, VA 22031</a:t>
              </a:r>
            </a:p>
            <a:p>
              <a:pPr algn="ctr">
                <a:spcAft>
                  <a:spcPts val="1200"/>
                </a:spcAft>
              </a:pPr>
              <a:r>
                <a:rPr lang="en-US">
                  <a:solidFill>
                    <a:srgbClr val="254A64"/>
                  </a:solidFill>
                  <a:latin typeface="Arial"/>
                  <a:cs typeface="Arial"/>
                </a:rPr>
                <a:t>Phone: 877-296-2401</a:t>
              </a:r>
              <a:br>
                <a:rPr lang="en-US">
                  <a:solidFill>
                    <a:srgbClr val="254A64"/>
                  </a:solidFill>
                  <a:latin typeface="Arial"/>
                  <a:cs typeface="Arial"/>
                </a:rPr>
              </a:br>
              <a:r>
                <a:rPr lang="en-US">
                  <a:solidFill>
                    <a:srgbClr val="254A64"/>
                  </a:solidFill>
                  <a:latin typeface="Arial"/>
                  <a:cs typeface="Arial"/>
                </a:rPr>
                <a:t>Email: CapacityBuildingCenter@ecetta.info</a:t>
              </a:r>
            </a:p>
            <a:p>
              <a:pPr algn="ctr"/>
              <a:r>
                <a:rPr lang="en-US" b="1">
                  <a:solidFill>
                    <a:srgbClr val="254A64"/>
                  </a:solidFill>
                  <a:latin typeface="Arial"/>
                  <a:cs typeface="Arial"/>
                </a:rPr>
                <a:t>Subscribe to Updates</a:t>
              </a:r>
              <a:br>
                <a:rPr lang="en-US" b="1">
                  <a:solidFill>
                    <a:srgbClr val="254A64"/>
                  </a:solidFill>
                  <a:latin typeface="Arial"/>
                  <a:cs typeface="Arial"/>
                </a:rPr>
              </a:br>
              <a:r>
                <a:rPr lang="en-US">
                  <a:solidFill>
                    <a:srgbClr val="254A64"/>
                  </a:solidFill>
                  <a:latin typeface="Arial"/>
                  <a:cs typeface="Arial"/>
                </a:rPr>
                <a:t>http://www.occ-cmc.org/occannouncements_sign-up/</a:t>
              </a:r>
            </a:p>
          </p:txBody>
        </p:sp>
        <p:pic>
          <p:nvPicPr>
            <p:cNvPr id="4" name="Picture 3" descr="ACF_HHS_LogoLock.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4669" y="4320752"/>
              <a:ext cx="4028843" cy="711647"/>
            </a:xfrm>
            <a:prstGeom prst="rect">
              <a:avLst/>
            </a:prstGeom>
          </p:spPr>
        </p:pic>
      </p:grpSp>
    </p:spTree>
    <p:extLst>
      <p:ext uri="{BB962C8B-B14F-4D97-AF65-F5344CB8AC3E}">
        <p14:creationId xmlns:p14="http://schemas.microsoft.com/office/powerpoint/2010/main" val="14026386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solidFill>
                  <a:srgbClr val="254A64"/>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85800" y="3886200"/>
            <a:ext cx="7086600" cy="1752600"/>
          </a:xfrm>
        </p:spPr>
        <p:txBody>
          <a:bodyPr/>
          <a:lstStyle>
            <a:lvl1pPr marL="0" indent="0" algn="l">
              <a:buNone/>
              <a:defRPr>
                <a:solidFill>
                  <a:srgbClr val="254A64"/>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2" descr="National-Center-Logo-Isolated"/>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84571" y="316107"/>
            <a:ext cx="19367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9435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National Center on Tribal Early Childhood Development and State Capacity Building Center </a:t>
            </a:r>
          </a:p>
        </p:txBody>
      </p:sp>
      <p:sp>
        <p:nvSpPr>
          <p:cNvPr id="4" name="Slide Number Placeholder 3"/>
          <p:cNvSpPr>
            <a:spLocks noGrp="1"/>
          </p:cNvSpPr>
          <p:nvPr>
            <p:ph type="sldNum" sz="quarter" idx="11"/>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30907444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171368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C6D9F1"/>
              </a:solidFill>
            </a:endParaRPr>
          </a:p>
        </p:txBody>
      </p:sp>
      <p:sp>
        <p:nvSpPr>
          <p:cNvPr id="3" name="Text Placeholder 2"/>
          <p:cNvSpPr>
            <a:spLocks noGrp="1"/>
          </p:cNvSpPr>
          <p:nvPr>
            <p:ph type="body" idx="1" hasCustomPrompt="1"/>
          </p:nvPr>
        </p:nvSpPr>
        <p:spPr>
          <a:xfrm>
            <a:off x="722313" y="3992995"/>
            <a:ext cx="7772400" cy="928036"/>
          </a:xfrm>
        </p:spPr>
        <p:txBody>
          <a:bodyPr anchor="t">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1"/>
          <p:cNvSpPr>
            <a:spLocks noGrp="1"/>
          </p:cNvSpPr>
          <p:nvPr>
            <p:ph type="ctrTitle"/>
          </p:nvPr>
        </p:nvSpPr>
        <p:spPr>
          <a:xfrm>
            <a:off x="685800" y="2130425"/>
            <a:ext cx="7772400" cy="1470025"/>
          </a:xfrm>
        </p:spPr>
        <p:txBody>
          <a:bodyPr>
            <a:normAutofit/>
          </a:bodyPr>
          <a:lstStyle>
            <a:lvl1pPr algn="l">
              <a:defRPr sz="4000">
                <a:solidFill>
                  <a:srgbClr val="254A64"/>
                </a:solidFill>
                <a:latin typeface="Arial"/>
                <a:cs typeface="Arial"/>
              </a:defRPr>
            </a:lvl1pPr>
          </a:lstStyle>
          <a:p>
            <a:r>
              <a:rPr lang="en-US"/>
              <a:t>Click to edit Master title style</a:t>
            </a:r>
          </a:p>
        </p:txBody>
      </p:sp>
      <p:sp>
        <p:nvSpPr>
          <p:cNvPr id="11" name="Footer Placeholder 4"/>
          <p:cNvSpPr>
            <a:spLocks noGrp="1"/>
          </p:cNvSpPr>
          <p:nvPr>
            <p:ph type="ftr" sz="quarter" idx="11"/>
          </p:nvPr>
        </p:nvSpPr>
        <p:spPr>
          <a:xfrm>
            <a:off x="457200" y="6356350"/>
            <a:ext cx="5562599" cy="365125"/>
          </a:xfrm>
        </p:spPr>
        <p:txBody>
          <a:bodyPr/>
          <a:lstStyle>
            <a:lvl1pPr>
              <a:defRPr/>
            </a:lvl1pPr>
          </a:lstStyle>
          <a:p>
            <a:r>
              <a:rPr lang="en-US"/>
              <a:t>National Center on Tribal Early Childhood Development and State Capacity Building Center </a:t>
            </a:r>
          </a:p>
        </p:txBody>
      </p:sp>
      <p:sp>
        <p:nvSpPr>
          <p:cNvPr id="12" name="Slide Number Placeholder 5"/>
          <p:cNvSpPr>
            <a:spLocks noGrp="1"/>
          </p:cNvSpPr>
          <p:nvPr>
            <p:ph type="sldNum" sz="quarter" idx="12"/>
          </p:nvPr>
        </p:nvSpPr>
        <p:spPr>
          <a:xfrm>
            <a:off x="6553200" y="6356350"/>
            <a:ext cx="2133600" cy="365125"/>
          </a:xfrm>
        </p:spPr>
        <p:txBody>
          <a:bodyPr/>
          <a:lstStyle/>
          <a:p>
            <a:fld id="{5A06B27B-7B9C-B94B-BDD7-57FF17B14616}" type="slidenum">
              <a:rPr lang="en-US" smtClean="0"/>
              <a:t>‹#›</a:t>
            </a:fld>
            <a:endParaRPr lang="en-US"/>
          </a:p>
        </p:txBody>
      </p:sp>
      <p:pic>
        <p:nvPicPr>
          <p:cNvPr id="1026" name="Picture 2" descr="National-Center-Logo-Isolated"/>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84571" y="316107"/>
            <a:ext cx="19367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540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9.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1200">
                <a:solidFill>
                  <a:srgbClr val="254A64"/>
                </a:solidFill>
                <a:latin typeface="Arial"/>
                <a:cs typeface="Arial"/>
              </a:defRPr>
            </a:lvl1pPr>
          </a:lstStyle>
          <a:p>
            <a:r>
              <a:rPr lang="en-US"/>
              <a:t>National Center on Tribal Early Childhood Development and State Capacity Building Center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54A64"/>
                </a:solidFill>
                <a:latin typeface="Arial"/>
                <a:cs typeface="Arial"/>
              </a:defRPr>
            </a:lvl1pPr>
          </a:lstStyle>
          <a:p>
            <a:fld id="{5A06B27B-7B9C-B94B-BDD7-57FF17B14616}" type="slidenum">
              <a:rPr lang="en-US" smtClean="0"/>
              <a:pPr/>
              <a:t>‹#›</a:t>
            </a:fld>
            <a:endParaRPr lang="en-US"/>
          </a:p>
        </p:txBody>
      </p:sp>
      <p:sp>
        <p:nvSpPr>
          <p:cNvPr id="7" name="Freeform 6"/>
          <p:cNvSpPr>
            <a:spLocks/>
          </p:cNvSpPr>
          <p:nvPr userDrawn="1"/>
        </p:nvSpPr>
        <p:spPr bwMode="auto">
          <a:xfrm>
            <a:off x="1" y="6209099"/>
            <a:ext cx="9144000" cy="81280"/>
          </a:xfrm>
          <a:custGeom>
            <a:avLst/>
            <a:gdLst>
              <a:gd name="T0" fmla="*/ 0 w 6679"/>
              <a:gd name="T1" fmla="+- 0 15840 15125"/>
              <a:gd name="T2" fmla="*/ 15840 h 715"/>
              <a:gd name="T3" fmla="*/ 6679 w 6679"/>
              <a:gd name="T4" fmla="+- 0 15840 15125"/>
              <a:gd name="T5" fmla="*/ 15840 h 715"/>
              <a:gd name="T6" fmla="*/ 6679 w 6679"/>
              <a:gd name="T7" fmla="+- 0 15125 15125"/>
              <a:gd name="T8" fmla="*/ 15125 h 715"/>
              <a:gd name="T9" fmla="*/ 0 w 6679"/>
              <a:gd name="T10" fmla="+- 0 15125 15125"/>
              <a:gd name="T11" fmla="*/ 15125 h 715"/>
              <a:gd name="T12" fmla="*/ 0 w 6679"/>
              <a:gd name="T13" fmla="+- 0 15840 15125"/>
              <a:gd name="T14" fmla="*/ 15840 h 715"/>
            </a:gdLst>
            <a:ahLst/>
            <a:cxnLst>
              <a:cxn ang="0">
                <a:pos x="T0" y="T2"/>
              </a:cxn>
              <a:cxn ang="0">
                <a:pos x="T3" y="T5"/>
              </a:cxn>
              <a:cxn ang="0">
                <a:pos x="T6" y="T8"/>
              </a:cxn>
              <a:cxn ang="0">
                <a:pos x="T9" y="T11"/>
              </a:cxn>
              <a:cxn ang="0">
                <a:pos x="T12" y="T14"/>
              </a:cxn>
            </a:cxnLst>
            <a:rect l="0" t="0" r="r" b="b"/>
            <a:pathLst>
              <a:path w="6679" h="715">
                <a:moveTo>
                  <a:pt x="0" y="715"/>
                </a:moveTo>
                <a:lnTo>
                  <a:pt x="6679" y="715"/>
                </a:lnTo>
                <a:lnTo>
                  <a:pt x="6679" y="0"/>
                </a:lnTo>
                <a:lnTo>
                  <a:pt x="0" y="0"/>
                </a:lnTo>
                <a:lnTo>
                  <a:pt x="0" y="715"/>
                </a:lnTo>
              </a:path>
            </a:pathLst>
          </a:custGeom>
          <a:solidFill>
            <a:srgbClr val="254A64"/>
          </a:solidFill>
          <a:ln>
            <a:noFill/>
          </a:ln>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176137112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1" r:id="rId3"/>
    <p:sldLayoutId id="2147483650" r:id="rId4"/>
    <p:sldLayoutId id="2147483652" r:id="rId5"/>
    <p:sldLayoutId id="2147483653" r:id="rId6"/>
    <p:sldLayoutId id="2147483654" r:id="rId7"/>
    <p:sldLayoutId id="2147483660" r:id="rId8"/>
    <p:sldLayoutId id="2147483656" r:id="rId9"/>
    <p:sldLayoutId id="2147483657" r:id="rId10"/>
    <p:sldLayoutId id="2147483655" r:id="rId11"/>
    <p:sldLayoutId id="2147483661" r:id="rId12"/>
  </p:sldLayoutIdLst>
  <p:hf hdr="0" dt="0"/>
  <p:txStyles>
    <p:titleStyle>
      <a:lvl1pPr algn="l" defTabSz="457200" rtl="0" eaLnBrk="1" latinLnBrk="0" hangingPunct="1">
        <a:spcBef>
          <a:spcPct val="0"/>
        </a:spcBef>
        <a:buNone/>
        <a:defRPr sz="4400" kern="1200">
          <a:solidFill>
            <a:srgbClr val="254A64"/>
          </a:solidFill>
          <a:latin typeface="Arial"/>
          <a:ea typeface="+mj-ea"/>
          <a:cs typeface="Arial"/>
        </a:defRPr>
      </a:lvl1pPr>
    </p:titleStyle>
    <p:body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1200">
                <a:solidFill>
                  <a:srgbClr val="254A64"/>
                </a:solidFill>
                <a:latin typeface="Arial"/>
                <a:cs typeface="Arial"/>
              </a:defRPr>
            </a:lvl1pPr>
          </a:lstStyle>
          <a:p>
            <a:r>
              <a:rPr lang="en-US"/>
              <a:t>National Center on Tribal Early Childhood Development and State Capacity Building Center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54A64"/>
                </a:solidFill>
                <a:latin typeface="Arial"/>
                <a:cs typeface="Arial"/>
              </a:defRPr>
            </a:lvl1pPr>
          </a:lstStyle>
          <a:p>
            <a:fld id="{5A06B27B-7B9C-B94B-BDD7-57FF17B14616}" type="slidenum">
              <a:rPr lang="en-US" smtClean="0"/>
              <a:pPr/>
              <a:t>‹#›</a:t>
            </a:fld>
            <a:endParaRPr lang="en-US"/>
          </a:p>
        </p:txBody>
      </p:sp>
      <p:sp>
        <p:nvSpPr>
          <p:cNvPr id="7" name="Freeform 6"/>
          <p:cNvSpPr>
            <a:spLocks/>
          </p:cNvSpPr>
          <p:nvPr userDrawn="1"/>
        </p:nvSpPr>
        <p:spPr bwMode="auto">
          <a:xfrm>
            <a:off x="1" y="6209099"/>
            <a:ext cx="9144000" cy="81280"/>
          </a:xfrm>
          <a:custGeom>
            <a:avLst/>
            <a:gdLst>
              <a:gd name="T0" fmla="*/ 0 w 6679"/>
              <a:gd name="T1" fmla="+- 0 15840 15125"/>
              <a:gd name="T2" fmla="*/ 15840 h 715"/>
              <a:gd name="T3" fmla="*/ 6679 w 6679"/>
              <a:gd name="T4" fmla="+- 0 15840 15125"/>
              <a:gd name="T5" fmla="*/ 15840 h 715"/>
              <a:gd name="T6" fmla="*/ 6679 w 6679"/>
              <a:gd name="T7" fmla="+- 0 15125 15125"/>
              <a:gd name="T8" fmla="*/ 15125 h 715"/>
              <a:gd name="T9" fmla="*/ 0 w 6679"/>
              <a:gd name="T10" fmla="+- 0 15125 15125"/>
              <a:gd name="T11" fmla="*/ 15125 h 715"/>
              <a:gd name="T12" fmla="*/ 0 w 6679"/>
              <a:gd name="T13" fmla="+- 0 15840 15125"/>
              <a:gd name="T14" fmla="*/ 15840 h 715"/>
            </a:gdLst>
            <a:ahLst/>
            <a:cxnLst>
              <a:cxn ang="0">
                <a:pos x="T0" y="T2"/>
              </a:cxn>
              <a:cxn ang="0">
                <a:pos x="T3" y="T5"/>
              </a:cxn>
              <a:cxn ang="0">
                <a:pos x="T6" y="T8"/>
              </a:cxn>
              <a:cxn ang="0">
                <a:pos x="T9" y="T11"/>
              </a:cxn>
              <a:cxn ang="0">
                <a:pos x="T12" y="T14"/>
              </a:cxn>
            </a:cxnLst>
            <a:rect l="0" t="0" r="r" b="b"/>
            <a:pathLst>
              <a:path w="6679" h="715">
                <a:moveTo>
                  <a:pt x="0" y="715"/>
                </a:moveTo>
                <a:lnTo>
                  <a:pt x="6679" y="715"/>
                </a:lnTo>
                <a:lnTo>
                  <a:pt x="6679" y="0"/>
                </a:lnTo>
                <a:lnTo>
                  <a:pt x="0" y="0"/>
                </a:lnTo>
                <a:lnTo>
                  <a:pt x="0" y="715"/>
                </a:lnTo>
              </a:path>
            </a:pathLst>
          </a:custGeom>
          <a:solidFill>
            <a:srgbClr val="254A64"/>
          </a:solidFill>
          <a:ln>
            <a:noFill/>
          </a:ln>
        </p:spPr>
        <p:txBody>
          <a:bodyPr rot="0" vert="horz" wrap="square" lIns="91440" tIns="45720" rIns="91440" bIns="45720" anchor="t" anchorCtr="0" upright="1">
            <a:noAutofit/>
          </a:bodyPr>
          <a:lstStyle/>
          <a:p>
            <a:endParaRPr lang="en-US">
              <a:solidFill>
                <a:prstClr val="black"/>
              </a:solidFill>
            </a:endParaRPr>
          </a:p>
        </p:txBody>
      </p:sp>
    </p:spTree>
    <p:extLst>
      <p:ext uri="{BB962C8B-B14F-4D97-AF65-F5344CB8AC3E}">
        <p14:creationId xmlns:p14="http://schemas.microsoft.com/office/powerpoint/2010/main" val="201741285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hdr="0" dt="0"/>
  <p:txStyles>
    <p:titleStyle>
      <a:lvl1pPr algn="l" defTabSz="457200" rtl="0" eaLnBrk="1" latinLnBrk="0" hangingPunct="1">
        <a:spcBef>
          <a:spcPct val="0"/>
        </a:spcBef>
        <a:buNone/>
        <a:defRPr sz="4400" kern="1200">
          <a:solidFill>
            <a:srgbClr val="254A64"/>
          </a:solidFill>
          <a:latin typeface="Arial"/>
          <a:ea typeface="+mj-ea"/>
          <a:cs typeface="Arial"/>
        </a:defRPr>
      </a:lvl1pPr>
    </p:titleStyle>
    <p:body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1200">
                <a:solidFill>
                  <a:srgbClr val="254A64"/>
                </a:solidFill>
                <a:latin typeface="Arial"/>
                <a:cs typeface="Arial"/>
              </a:defRPr>
            </a:lvl1pPr>
          </a:lstStyle>
          <a:p>
            <a:r>
              <a:rPr lang="en-US"/>
              <a:t>National Center on Tribal Early Childhood Development and State Capacity Building Center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54A64"/>
                </a:solidFill>
                <a:latin typeface="Arial"/>
                <a:cs typeface="Arial"/>
              </a:defRPr>
            </a:lvl1pPr>
          </a:lstStyle>
          <a:p>
            <a:fld id="{5A06B27B-7B9C-B94B-BDD7-57FF17B14616}" type="slidenum">
              <a:rPr lang="en-US" smtClean="0"/>
              <a:pPr/>
              <a:t>‹#›</a:t>
            </a:fld>
            <a:endParaRPr lang="en-US"/>
          </a:p>
        </p:txBody>
      </p:sp>
      <p:sp>
        <p:nvSpPr>
          <p:cNvPr id="7" name="Freeform 6"/>
          <p:cNvSpPr>
            <a:spLocks/>
          </p:cNvSpPr>
          <p:nvPr userDrawn="1"/>
        </p:nvSpPr>
        <p:spPr bwMode="auto">
          <a:xfrm>
            <a:off x="1" y="6209099"/>
            <a:ext cx="9144000" cy="81280"/>
          </a:xfrm>
          <a:custGeom>
            <a:avLst/>
            <a:gdLst>
              <a:gd name="T0" fmla="*/ 0 w 6679"/>
              <a:gd name="T1" fmla="+- 0 15840 15125"/>
              <a:gd name="T2" fmla="*/ 15840 h 715"/>
              <a:gd name="T3" fmla="*/ 6679 w 6679"/>
              <a:gd name="T4" fmla="+- 0 15840 15125"/>
              <a:gd name="T5" fmla="*/ 15840 h 715"/>
              <a:gd name="T6" fmla="*/ 6679 w 6679"/>
              <a:gd name="T7" fmla="+- 0 15125 15125"/>
              <a:gd name="T8" fmla="*/ 15125 h 715"/>
              <a:gd name="T9" fmla="*/ 0 w 6679"/>
              <a:gd name="T10" fmla="+- 0 15125 15125"/>
              <a:gd name="T11" fmla="*/ 15125 h 715"/>
              <a:gd name="T12" fmla="*/ 0 w 6679"/>
              <a:gd name="T13" fmla="+- 0 15840 15125"/>
              <a:gd name="T14" fmla="*/ 15840 h 715"/>
            </a:gdLst>
            <a:ahLst/>
            <a:cxnLst>
              <a:cxn ang="0">
                <a:pos x="T0" y="T2"/>
              </a:cxn>
              <a:cxn ang="0">
                <a:pos x="T3" y="T5"/>
              </a:cxn>
              <a:cxn ang="0">
                <a:pos x="T6" y="T8"/>
              </a:cxn>
              <a:cxn ang="0">
                <a:pos x="T9" y="T11"/>
              </a:cxn>
              <a:cxn ang="0">
                <a:pos x="T12" y="T14"/>
              </a:cxn>
            </a:cxnLst>
            <a:rect l="0" t="0" r="r" b="b"/>
            <a:pathLst>
              <a:path w="6679" h="715">
                <a:moveTo>
                  <a:pt x="0" y="715"/>
                </a:moveTo>
                <a:lnTo>
                  <a:pt x="6679" y="715"/>
                </a:lnTo>
                <a:lnTo>
                  <a:pt x="6679" y="0"/>
                </a:lnTo>
                <a:lnTo>
                  <a:pt x="0" y="0"/>
                </a:lnTo>
                <a:lnTo>
                  <a:pt x="0" y="715"/>
                </a:lnTo>
              </a:path>
            </a:pathLst>
          </a:custGeom>
          <a:solidFill>
            <a:srgbClr val="254A64"/>
          </a:solidFill>
          <a:ln>
            <a:noFill/>
          </a:ln>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208745402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hdr="0" dt="0"/>
  <p:txStyles>
    <p:titleStyle>
      <a:lvl1pPr algn="l" defTabSz="457200" rtl="0" eaLnBrk="1" latinLnBrk="0" hangingPunct="1">
        <a:spcBef>
          <a:spcPct val="0"/>
        </a:spcBef>
        <a:buNone/>
        <a:defRPr sz="4400" kern="1200">
          <a:solidFill>
            <a:srgbClr val="254A64"/>
          </a:solidFill>
          <a:latin typeface="Arial"/>
          <a:ea typeface="+mj-ea"/>
          <a:cs typeface="Arial"/>
        </a:defRPr>
      </a:lvl1pPr>
    </p:titleStyle>
    <p:body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1200">
                <a:solidFill>
                  <a:srgbClr val="254A64"/>
                </a:solidFill>
                <a:latin typeface="Arial"/>
                <a:cs typeface="Arial"/>
              </a:defRPr>
            </a:lvl1pPr>
          </a:lstStyle>
          <a:p>
            <a:r>
              <a:rPr lang="en-US"/>
              <a:t>National Center on Tribal Early Childhood Development and State Capacity Building Center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54A64"/>
                </a:solidFill>
                <a:latin typeface="Arial"/>
                <a:cs typeface="Arial"/>
              </a:defRPr>
            </a:lvl1pPr>
          </a:lstStyle>
          <a:p>
            <a:fld id="{5A06B27B-7B9C-B94B-BDD7-57FF17B14616}" type="slidenum">
              <a:rPr lang="en-US" smtClean="0"/>
              <a:pPr/>
              <a:t>‹#›</a:t>
            </a:fld>
            <a:endParaRPr lang="en-US"/>
          </a:p>
        </p:txBody>
      </p:sp>
      <p:sp>
        <p:nvSpPr>
          <p:cNvPr id="7" name="Freeform 6"/>
          <p:cNvSpPr>
            <a:spLocks/>
          </p:cNvSpPr>
          <p:nvPr userDrawn="1"/>
        </p:nvSpPr>
        <p:spPr bwMode="auto">
          <a:xfrm>
            <a:off x="1" y="6209099"/>
            <a:ext cx="9144000" cy="81280"/>
          </a:xfrm>
          <a:custGeom>
            <a:avLst/>
            <a:gdLst>
              <a:gd name="T0" fmla="*/ 0 w 6679"/>
              <a:gd name="T1" fmla="+- 0 15840 15125"/>
              <a:gd name="T2" fmla="*/ 15840 h 715"/>
              <a:gd name="T3" fmla="*/ 6679 w 6679"/>
              <a:gd name="T4" fmla="+- 0 15840 15125"/>
              <a:gd name="T5" fmla="*/ 15840 h 715"/>
              <a:gd name="T6" fmla="*/ 6679 w 6679"/>
              <a:gd name="T7" fmla="+- 0 15125 15125"/>
              <a:gd name="T8" fmla="*/ 15125 h 715"/>
              <a:gd name="T9" fmla="*/ 0 w 6679"/>
              <a:gd name="T10" fmla="+- 0 15125 15125"/>
              <a:gd name="T11" fmla="*/ 15125 h 715"/>
              <a:gd name="T12" fmla="*/ 0 w 6679"/>
              <a:gd name="T13" fmla="+- 0 15840 15125"/>
              <a:gd name="T14" fmla="*/ 15840 h 715"/>
            </a:gdLst>
            <a:ahLst/>
            <a:cxnLst>
              <a:cxn ang="0">
                <a:pos x="T0" y="T2"/>
              </a:cxn>
              <a:cxn ang="0">
                <a:pos x="T3" y="T5"/>
              </a:cxn>
              <a:cxn ang="0">
                <a:pos x="T6" y="T8"/>
              </a:cxn>
              <a:cxn ang="0">
                <a:pos x="T9" y="T11"/>
              </a:cxn>
              <a:cxn ang="0">
                <a:pos x="T12" y="T14"/>
              </a:cxn>
            </a:cxnLst>
            <a:rect l="0" t="0" r="r" b="b"/>
            <a:pathLst>
              <a:path w="6679" h="715">
                <a:moveTo>
                  <a:pt x="0" y="715"/>
                </a:moveTo>
                <a:lnTo>
                  <a:pt x="6679" y="715"/>
                </a:lnTo>
                <a:lnTo>
                  <a:pt x="6679" y="0"/>
                </a:lnTo>
                <a:lnTo>
                  <a:pt x="0" y="0"/>
                </a:lnTo>
                <a:lnTo>
                  <a:pt x="0" y="715"/>
                </a:lnTo>
              </a:path>
            </a:pathLst>
          </a:custGeom>
          <a:solidFill>
            <a:srgbClr val="254A64"/>
          </a:solidFill>
          <a:ln>
            <a:noFill/>
          </a:ln>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303854099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dt="0"/>
  <p:txStyles>
    <p:titleStyle>
      <a:lvl1pPr algn="l" defTabSz="457200" rtl="0" eaLnBrk="1" latinLnBrk="0" hangingPunct="1">
        <a:spcBef>
          <a:spcPct val="0"/>
        </a:spcBef>
        <a:buNone/>
        <a:defRPr sz="4400" kern="1200">
          <a:solidFill>
            <a:srgbClr val="254A64"/>
          </a:solidFill>
          <a:latin typeface="Arial"/>
          <a:ea typeface="+mj-ea"/>
          <a:cs typeface="Arial"/>
        </a:defRPr>
      </a:lvl1pPr>
    </p:titleStyle>
    <p:body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1200">
                <a:solidFill>
                  <a:srgbClr val="254A64"/>
                </a:solidFill>
                <a:latin typeface="Arial"/>
                <a:cs typeface="Arial"/>
              </a:defRPr>
            </a:lvl1pPr>
          </a:lstStyle>
          <a:p>
            <a:r>
              <a:rPr lang="en-US"/>
              <a:t>National Center on Tribal Early Childhood Development and State Capacity Building Center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54A64"/>
                </a:solidFill>
                <a:latin typeface="Arial"/>
                <a:cs typeface="Arial"/>
              </a:defRPr>
            </a:lvl1pPr>
          </a:lstStyle>
          <a:p>
            <a:fld id="{5A06B27B-7B9C-B94B-BDD7-57FF17B14616}" type="slidenum">
              <a:rPr lang="en-US" smtClean="0"/>
              <a:pPr/>
              <a:t>‹#›</a:t>
            </a:fld>
            <a:endParaRPr lang="en-US"/>
          </a:p>
        </p:txBody>
      </p:sp>
      <p:sp>
        <p:nvSpPr>
          <p:cNvPr id="7" name="Freeform 6"/>
          <p:cNvSpPr>
            <a:spLocks/>
          </p:cNvSpPr>
          <p:nvPr userDrawn="1"/>
        </p:nvSpPr>
        <p:spPr bwMode="auto">
          <a:xfrm>
            <a:off x="1" y="6209099"/>
            <a:ext cx="9144000" cy="81280"/>
          </a:xfrm>
          <a:custGeom>
            <a:avLst/>
            <a:gdLst>
              <a:gd name="T0" fmla="*/ 0 w 6679"/>
              <a:gd name="T1" fmla="+- 0 15840 15125"/>
              <a:gd name="T2" fmla="*/ 15840 h 715"/>
              <a:gd name="T3" fmla="*/ 6679 w 6679"/>
              <a:gd name="T4" fmla="+- 0 15840 15125"/>
              <a:gd name="T5" fmla="*/ 15840 h 715"/>
              <a:gd name="T6" fmla="*/ 6679 w 6679"/>
              <a:gd name="T7" fmla="+- 0 15125 15125"/>
              <a:gd name="T8" fmla="*/ 15125 h 715"/>
              <a:gd name="T9" fmla="*/ 0 w 6679"/>
              <a:gd name="T10" fmla="+- 0 15125 15125"/>
              <a:gd name="T11" fmla="*/ 15125 h 715"/>
              <a:gd name="T12" fmla="*/ 0 w 6679"/>
              <a:gd name="T13" fmla="+- 0 15840 15125"/>
              <a:gd name="T14" fmla="*/ 15840 h 715"/>
            </a:gdLst>
            <a:ahLst/>
            <a:cxnLst>
              <a:cxn ang="0">
                <a:pos x="T0" y="T2"/>
              </a:cxn>
              <a:cxn ang="0">
                <a:pos x="T3" y="T5"/>
              </a:cxn>
              <a:cxn ang="0">
                <a:pos x="T6" y="T8"/>
              </a:cxn>
              <a:cxn ang="0">
                <a:pos x="T9" y="T11"/>
              </a:cxn>
              <a:cxn ang="0">
                <a:pos x="T12" y="T14"/>
              </a:cxn>
            </a:cxnLst>
            <a:rect l="0" t="0" r="r" b="b"/>
            <a:pathLst>
              <a:path w="6679" h="715">
                <a:moveTo>
                  <a:pt x="0" y="715"/>
                </a:moveTo>
                <a:lnTo>
                  <a:pt x="6679" y="715"/>
                </a:lnTo>
                <a:lnTo>
                  <a:pt x="6679" y="0"/>
                </a:lnTo>
                <a:lnTo>
                  <a:pt x="0" y="0"/>
                </a:lnTo>
                <a:lnTo>
                  <a:pt x="0" y="715"/>
                </a:lnTo>
              </a:path>
            </a:pathLst>
          </a:custGeom>
          <a:solidFill>
            <a:srgbClr val="254A64"/>
          </a:solidFill>
          <a:ln>
            <a:noFill/>
          </a:ln>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401484801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hf hdr="0" dt="0"/>
  <p:txStyles>
    <p:titleStyle>
      <a:lvl1pPr algn="l" defTabSz="457200" rtl="0" eaLnBrk="1" latinLnBrk="0" hangingPunct="1">
        <a:spcBef>
          <a:spcPct val="0"/>
        </a:spcBef>
        <a:buNone/>
        <a:defRPr sz="4400" kern="1200">
          <a:solidFill>
            <a:srgbClr val="254A64"/>
          </a:solidFill>
          <a:latin typeface="Arial"/>
          <a:ea typeface="+mj-ea"/>
          <a:cs typeface="Arial"/>
        </a:defRPr>
      </a:lvl1pPr>
    </p:titleStyle>
    <p:body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1200">
                <a:solidFill>
                  <a:srgbClr val="254A64"/>
                </a:solidFill>
                <a:latin typeface="Arial"/>
                <a:cs typeface="Arial"/>
              </a:defRPr>
            </a:lvl1pPr>
          </a:lstStyle>
          <a:p>
            <a:r>
              <a:rPr lang="en-US"/>
              <a:t>National Center on Tribal Early Childhood Development and State Capacity Building Center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54A64"/>
                </a:solidFill>
                <a:latin typeface="Arial"/>
                <a:cs typeface="Arial"/>
              </a:defRPr>
            </a:lvl1pPr>
          </a:lstStyle>
          <a:p>
            <a:fld id="{5A06B27B-7B9C-B94B-BDD7-57FF17B14616}" type="slidenum">
              <a:rPr lang="en-US" smtClean="0"/>
              <a:pPr/>
              <a:t>‹#›</a:t>
            </a:fld>
            <a:endParaRPr lang="en-US"/>
          </a:p>
        </p:txBody>
      </p:sp>
      <p:sp>
        <p:nvSpPr>
          <p:cNvPr id="7" name="Freeform 6"/>
          <p:cNvSpPr>
            <a:spLocks/>
          </p:cNvSpPr>
          <p:nvPr userDrawn="1"/>
        </p:nvSpPr>
        <p:spPr bwMode="auto">
          <a:xfrm>
            <a:off x="1" y="6209099"/>
            <a:ext cx="9144000" cy="81280"/>
          </a:xfrm>
          <a:custGeom>
            <a:avLst/>
            <a:gdLst>
              <a:gd name="T0" fmla="*/ 0 w 6679"/>
              <a:gd name="T1" fmla="+- 0 15840 15125"/>
              <a:gd name="T2" fmla="*/ 15840 h 715"/>
              <a:gd name="T3" fmla="*/ 6679 w 6679"/>
              <a:gd name="T4" fmla="+- 0 15840 15125"/>
              <a:gd name="T5" fmla="*/ 15840 h 715"/>
              <a:gd name="T6" fmla="*/ 6679 w 6679"/>
              <a:gd name="T7" fmla="+- 0 15125 15125"/>
              <a:gd name="T8" fmla="*/ 15125 h 715"/>
              <a:gd name="T9" fmla="*/ 0 w 6679"/>
              <a:gd name="T10" fmla="+- 0 15125 15125"/>
              <a:gd name="T11" fmla="*/ 15125 h 715"/>
              <a:gd name="T12" fmla="*/ 0 w 6679"/>
              <a:gd name="T13" fmla="+- 0 15840 15125"/>
              <a:gd name="T14" fmla="*/ 15840 h 715"/>
            </a:gdLst>
            <a:ahLst/>
            <a:cxnLst>
              <a:cxn ang="0">
                <a:pos x="T0" y="T2"/>
              </a:cxn>
              <a:cxn ang="0">
                <a:pos x="T3" y="T5"/>
              </a:cxn>
              <a:cxn ang="0">
                <a:pos x="T6" y="T8"/>
              </a:cxn>
              <a:cxn ang="0">
                <a:pos x="T9" y="T11"/>
              </a:cxn>
              <a:cxn ang="0">
                <a:pos x="T12" y="T14"/>
              </a:cxn>
            </a:cxnLst>
            <a:rect l="0" t="0" r="r" b="b"/>
            <a:pathLst>
              <a:path w="6679" h="715">
                <a:moveTo>
                  <a:pt x="0" y="715"/>
                </a:moveTo>
                <a:lnTo>
                  <a:pt x="6679" y="715"/>
                </a:lnTo>
                <a:lnTo>
                  <a:pt x="6679" y="0"/>
                </a:lnTo>
                <a:lnTo>
                  <a:pt x="0" y="0"/>
                </a:lnTo>
                <a:lnTo>
                  <a:pt x="0" y="715"/>
                </a:lnTo>
              </a:path>
            </a:pathLst>
          </a:custGeom>
          <a:solidFill>
            <a:srgbClr val="254A64"/>
          </a:solidFill>
          <a:ln>
            <a:noFill/>
          </a:ln>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31535482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hf hdr="0" dt="0"/>
  <p:txStyles>
    <p:titleStyle>
      <a:lvl1pPr algn="l" defTabSz="457200" rtl="0" eaLnBrk="1" latinLnBrk="0" hangingPunct="1">
        <a:spcBef>
          <a:spcPct val="0"/>
        </a:spcBef>
        <a:buNone/>
        <a:defRPr sz="4400" kern="1200">
          <a:solidFill>
            <a:srgbClr val="254A64"/>
          </a:solidFill>
          <a:latin typeface="Arial"/>
          <a:ea typeface="+mj-ea"/>
          <a:cs typeface="Arial"/>
        </a:defRPr>
      </a:lvl1pPr>
    </p:titleStyle>
    <p:body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1200">
                <a:solidFill>
                  <a:srgbClr val="254A64"/>
                </a:solidFill>
                <a:latin typeface="Arial"/>
                <a:cs typeface="Arial"/>
              </a:defRPr>
            </a:lvl1pPr>
          </a:lstStyle>
          <a:p>
            <a:r>
              <a:rPr lang="en-US"/>
              <a:t>National Center on Tribal Early Childhood Development and State Capacity Building Center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54A64"/>
                </a:solidFill>
                <a:latin typeface="Arial"/>
                <a:cs typeface="Arial"/>
              </a:defRPr>
            </a:lvl1pPr>
          </a:lstStyle>
          <a:p>
            <a:fld id="{5A06B27B-7B9C-B94B-BDD7-57FF17B14616}" type="slidenum">
              <a:rPr lang="en-US" smtClean="0"/>
              <a:pPr/>
              <a:t>‹#›</a:t>
            </a:fld>
            <a:endParaRPr lang="en-US"/>
          </a:p>
        </p:txBody>
      </p:sp>
      <p:sp>
        <p:nvSpPr>
          <p:cNvPr id="7" name="Freeform 6"/>
          <p:cNvSpPr>
            <a:spLocks/>
          </p:cNvSpPr>
          <p:nvPr userDrawn="1"/>
        </p:nvSpPr>
        <p:spPr bwMode="auto">
          <a:xfrm>
            <a:off x="1" y="6209099"/>
            <a:ext cx="9144000" cy="81280"/>
          </a:xfrm>
          <a:custGeom>
            <a:avLst/>
            <a:gdLst>
              <a:gd name="T0" fmla="*/ 0 w 6679"/>
              <a:gd name="T1" fmla="+- 0 15840 15125"/>
              <a:gd name="T2" fmla="*/ 15840 h 715"/>
              <a:gd name="T3" fmla="*/ 6679 w 6679"/>
              <a:gd name="T4" fmla="+- 0 15840 15125"/>
              <a:gd name="T5" fmla="*/ 15840 h 715"/>
              <a:gd name="T6" fmla="*/ 6679 w 6679"/>
              <a:gd name="T7" fmla="+- 0 15125 15125"/>
              <a:gd name="T8" fmla="*/ 15125 h 715"/>
              <a:gd name="T9" fmla="*/ 0 w 6679"/>
              <a:gd name="T10" fmla="+- 0 15125 15125"/>
              <a:gd name="T11" fmla="*/ 15125 h 715"/>
              <a:gd name="T12" fmla="*/ 0 w 6679"/>
              <a:gd name="T13" fmla="+- 0 15840 15125"/>
              <a:gd name="T14" fmla="*/ 15840 h 715"/>
            </a:gdLst>
            <a:ahLst/>
            <a:cxnLst>
              <a:cxn ang="0">
                <a:pos x="T0" y="T2"/>
              </a:cxn>
              <a:cxn ang="0">
                <a:pos x="T3" y="T5"/>
              </a:cxn>
              <a:cxn ang="0">
                <a:pos x="T6" y="T8"/>
              </a:cxn>
              <a:cxn ang="0">
                <a:pos x="T9" y="T11"/>
              </a:cxn>
              <a:cxn ang="0">
                <a:pos x="T12" y="T14"/>
              </a:cxn>
            </a:cxnLst>
            <a:rect l="0" t="0" r="r" b="b"/>
            <a:pathLst>
              <a:path w="6679" h="715">
                <a:moveTo>
                  <a:pt x="0" y="715"/>
                </a:moveTo>
                <a:lnTo>
                  <a:pt x="6679" y="715"/>
                </a:lnTo>
                <a:lnTo>
                  <a:pt x="6679" y="0"/>
                </a:lnTo>
                <a:lnTo>
                  <a:pt x="0" y="0"/>
                </a:lnTo>
                <a:lnTo>
                  <a:pt x="0" y="715"/>
                </a:lnTo>
              </a:path>
            </a:pathLst>
          </a:custGeom>
          <a:solidFill>
            <a:srgbClr val="254A64"/>
          </a:solidFill>
          <a:ln>
            <a:noFill/>
          </a:ln>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359978068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hf hdr="0" dt="0"/>
  <p:txStyles>
    <p:titleStyle>
      <a:lvl1pPr algn="l" defTabSz="457200" rtl="0" eaLnBrk="1" latinLnBrk="0" hangingPunct="1">
        <a:spcBef>
          <a:spcPct val="0"/>
        </a:spcBef>
        <a:buNone/>
        <a:defRPr sz="4400" kern="1200">
          <a:solidFill>
            <a:srgbClr val="254A64"/>
          </a:solidFill>
          <a:latin typeface="Arial"/>
          <a:ea typeface="+mj-ea"/>
          <a:cs typeface="Arial"/>
        </a:defRPr>
      </a:lvl1pPr>
    </p:titleStyle>
    <p:body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1200">
                <a:solidFill>
                  <a:srgbClr val="254A64"/>
                </a:solidFill>
                <a:latin typeface="Arial"/>
                <a:cs typeface="Arial"/>
              </a:defRPr>
            </a:lvl1pPr>
          </a:lstStyle>
          <a:p>
            <a:r>
              <a:rPr lang="en-US"/>
              <a:t>National Center on Tribal Early Childhood Development and State Capacity Building Center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54A64"/>
                </a:solidFill>
                <a:latin typeface="Arial"/>
                <a:cs typeface="Arial"/>
              </a:defRPr>
            </a:lvl1pPr>
          </a:lstStyle>
          <a:p>
            <a:fld id="{5A06B27B-7B9C-B94B-BDD7-57FF17B14616}" type="slidenum">
              <a:rPr lang="en-US" smtClean="0"/>
              <a:pPr/>
              <a:t>‹#›</a:t>
            </a:fld>
            <a:endParaRPr lang="en-US"/>
          </a:p>
        </p:txBody>
      </p:sp>
      <p:sp>
        <p:nvSpPr>
          <p:cNvPr id="7" name="Freeform 6"/>
          <p:cNvSpPr>
            <a:spLocks/>
          </p:cNvSpPr>
          <p:nvPr userDrawn="1"/>
        </p:nvSpPr>
        <p:spPr bwMode="auto">
          <a:xfrm>
            <a:off x="1" y="6209099"/>
            <a:ext cx="9144000" cy="81280"/>
          </a:xfrm>
          <a:custGeom>
            <a:avLst/>
            <a:gdLst>
              <a:gd name="T0" fmla="*/ 0 w 6679"/>
              <a:gd name="T1" fmla="+- 0 15840 15125"/>
              <a:gd name="T2" fmla="*/ 15840 h 715"/>
              <a:gd name="T3" fmla="*/ 6679 w 6679"/>
              <a:gd name="T4" fmla="+- 0 15840 15125"/>
              <a:gd name="T5" fmla="*/ 15840 h 715"/>
              <a:gd name="T6" fmla="*/ 6679 w 6679"/>
              <a:gd name="T7" fmla="+- 0 15125 15125"/>
              <a:gd name="T8" fmla="*/ 15125 h 715"/>
              <a:gd name="T9" fmla="*/ 0 w 6679"/>
              <a:gd name="T10" fmla="+- 0 15125 15125"/>
              <a:gd name="T11" fmla="*/ 15125 h 715"/>
              <a:gd name="T12" fmla="*/ 0 w 6679"/>
              <a:gd name="T13" fmla="+- 0 15840 15125"/>
              <a:gd name="T14" fmla="*/ 15840 h 715"/>
            </a:gdLst>
            <a:ahLst/>
            <a:cxnLst>
              <a:cxn ang="0">
                <a:pos x="T0" y="T2"/>
              </a:cxn>
              <a:cxn ang="0">
                <a:pos x="T3" y="T5"/>
              </a:cxn>
              <a:cxn ang="0">
                <a:pos x="T6" y="T8"/>
              </a:cxn>
              <a:cxn ang="0">
                <a:pos x="T9" y="T11"/>
              </a:cxn>
              <a:cxn ang="0">
                <a:pos x="T12" y="T14"/>
              </a:cxn>
            </a:cxnLst>
            <a:rect l="0" t="0" r="r" b="b"/>
            <a:pathLst>
              <a:path w="6679" h="715">
                <a:moveTo>
                  <a:pt x="0" y="715"/>
                </a:moveTo>
                <a:lnTo>
                  <a:pt x="6679" y="715"/>
                </a:lnTo>
                <a:lnTo>
                  <a:pt x="6679" y="0"/>
                </a:lnTo>
                <a:lnTo>
                  <a:pt x="0" y="0"/>
                </a:lnTo>
                <a:lnTo>
                  <a:pt x="0" y="715"/>
                </a:lnTo>
              </a:path>
            </a:pathLst>
          </a:custGeom>
          <a:solidFill>
            <a:srgbClr val="254A64"/>
          </a:solidFill>
          <a:ln>
            <a:noFill/>
          </a:ln>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133642061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hf hdr="0" dt="0"/>
  <p:txStyles>
    <p:titleStyle>
      <a:lvl1pPr algn="l" defTabSz="457200" rtl="0" eaLnBrk="1" latinLnBrk="0" hangingPunct="1">
        <a:spcBef>
          <a:spcPct val="0"/>
        </a:spcBef>
        <a:buNone/>
        <a:defRPr sz="4400" kern="1200">
          <a:solidFill>
            <a:srgbClr val="254A64"/>
          </a:solidFill>
          <a:latin typeface="Arial"/>
          <a:ea typeface="+mj-ea"/>
          <a:cs typeface="Arial"/>
        </a:defRPr>
      </a:lvl1pPr>
    </p:titleStyle>
    <p:body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1200">
                <a:solidFill>
                  <a:srgbClr val="254A64"/>
                </a:solidFill>
                <a:latin typeface="Arial"/>
                <a:cs typeface="Arial"/>
              </a:defRPr>
            </a:lvl1pPr>
          </a:lstStyle>
          <a:p>
            <a:r>
              <a:rPr lang="en-US"/>
              <a:t>National Center on Tribal Early Childhood Development and State Capacity Building Center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54A64"/>
                </a:solidFill>
                <a:latin typeface="Arial"/>
                <a:cs typeface="Arial"/>
              </a:defRPr>
            </a:lvl1pPr>
          </a:lstStyle>
          <a:p>
            <a:fld id="{5A06B27B-7B9C-B94B-BDD7-57FF17B14616}" type="slidenum">
              <a:rPr lang="en-US" smtClean="0"/>
              <a:pPr/>
              <a:t>‹#›</a:t>
            </a:fld>
            <a:endParaRPr lang="en-US"/>
          </a:p>
        </p:txBody>
      </p:sp>
      <p:sp>
        <p:nvSpPr>
          <p:cNvPr id="7" name="Freeform 6"/>
          <p:cNvSpPr>
            <a:spLocks/>
          </p:cNvSpPr>
          <p:nvPr userDrawn="1"/>
        </p:nvSpPr>
        <p:spPr bwMode="auto">
          <a:xfrm>
            <a:off x="1" y="6209099"/>
            <a:ext cx="9144000" cy="81280"/>
          </a:xfrm>
          <a:custGeom>
            <a:avLst/>
            <a:gdLst>
              <a:gd name="T0" fmla="*/ 0 w 6679"/>
              <a:gd name="T1" fmla="+- 0 15840 15125"/>
              <a:gd name="T2" fmla="*/ 15840 h 715"/>
              <a:gd name="T3" fmla="*/ 6679 w 6679"/>
              <a:gd name="T4" fmla="+- 0 15840 15125"/>
              <a:gd name="T5" fmla="*/ 15840 h 715"/>
              <a:gd name="T6" fmla="*/ 6679 w 6679"/>
              <a:gd name="T7" fmla="+- 0 15125 15125"/>
              <a:gd name="T8" fmla="*/ 15125 h 715"/>
              <a:gd name="T9" fmla="*/ 0 w 6679"/>
              <a:gd name="T10" fmla="+- 0 15125 15125"/>
              <a:gd name="T11" fmla="*/ 15125 h 715"/>
              <a:gd name="T12" fmla="*/ 0 w 6679"/>
              <a:gd name="T13" fmla="+- 0 15840 15125"/>
              <a:gd name="T14" fmla="*/ 15840 h 715"/>
            </a:gdLst>
            <a:ahLst/>
            <a:cxnLst>
              <a:cxn ang="0">
                <a:pos x="T0" y="T2"/>
              </a:cxn>
              <a:cxn ang="0">
                <a:pos x="T3" y="T5"/>
              </a:cxn>
              <a:cxn ang="0">
                <a:pos x="T6" y="T8"/>
              </a:cxn>
              <a:cxn ang="0">
                <a:pos x="T9" y="T11"/>
              </a:cxn>
              <a:cxn ang="0">
                <a:pos x="T12" y="T14"/>
              </a:cxn>
            </a:cxnLst>
            <a:rect l="0" t="0" r="r" b="b"/>
            <a:pathLst>
              <a:path w="6679" h="715">
                <a:moveTo>
                  <a:pt x="0" y="715"/>
                </a:moveTo>
                <a:lnTo>
                  <a:pt x="6679" y="715"/>
                </a:lnTo>
                <a:lnTo>
                  <a:pt x="6679" y="0"/>
                </a:lnTo>
                <a:lnTo>
                  <a:pt x="0" y="0"/>
                </a:lnTo>
                <a:lnTo>
                  <a:pt x="0" y="715"/>
                </a:lnTo>
              </a:path>
            </a:pathLst>
          </a:custGeom>
          <a:solidFill>
            <a:srgbClr val="254A64"/>
          </a:solidFill>
          <a:ln>
            <a:noFill/>
          </a:ln>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3577315274"/>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Lst>
  <p:hf hdr="0" dt="0"/>
  <p:txStyles>
    <p:titleStyle>
      <a:lvl1pPr algn="l" defTabSz="457200" rtl="0" eaLnBrk="1" latinLnBrk="0" hangingPunct="1">
        <a:spcBef>
          <a:spcPct val="0"/>
        </a:spcBef>
        <a:buNone/>
        <a:defRPr sz="4400" kern="1200">
          <a:solidFill>
            <a:srgbClr val="254A64"/>
          </a:solidFill>
          <a:latin typeface="Arial"/>
          <a:ea typeface="+mj-ea"/>
          <a:cs typeface="Arial"/>
        </a:defRPr>
      </a:lvl1pPr>
    </p:titleStyle>
    <p:body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hyperlink" Target="https://www.acf.hhs.gov/opre/resource/home-and-community-native-language-and-cultural-experiences-among-ai-an-children-in-region-xi-head-start" TargetMode="External"/><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hyperlink" Target="https://www.acf.hhs.gov/opre/resource/home-and-community-native-language-and-cultural-experiences-among-ai-an-children-in-region-xi-head-start" TargetMode="External"/><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hyperlink" Target="https://www.acf.hhs.gov/opre/resource/home-and-community-native-language-and-cultural-experiences-among-ai-an-children-in-region-xi-head-start" TargetMode="External"/><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hyperlink" Target="https://www.acf.hhs.gov/opre/resource/home-and-community-native-language-and-cultural-experiences-among-ai-an-children-in-region-xi-head-start" TargetMode="External"/><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hyperlink" Target="https://www.acf.hhs.gov/opre/resource/home-and-community-native-language-and-cultural-experiences-among-ai-an-children-in-region-xi-head-start" TargetMode="External"/><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hyperlink" Target="https://www.acf.hhs.gov/opre/resource/home-and-community-native-language-and-cultural-experiences-among-ai-an-children-in-region-xi-head-start" TargetMode="External"/><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hyperlink" Target="https://www.acf.hhs.gov/opre/resource/home-and-community-native-language-and-cultural-experiences-among-ai-an-children-in-region-xi-head-start" TargetMode="External"/><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hyperlink" Target="https://www.acf.hhs.gov/opre/resource/home-and-community-native-language-and-cultural-experiences-among-ai-an-children-in-region-xi-head-start" TargetMode="External"/><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hyperlink" Target="https://fpcc.ca/wp-content/uploads/2020/08/FPCC-LanguageforLife-190318-WEB.pdf" TargetMode="External"/><Relationship Id="rId7"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comments" Target="../comments/comment6.xml"/><Relationship Id="rId5" Type="http://schemas.openxmlformats.org/officeDocument/2006/relationships/image" Target="../media/image15.jpe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15.jpe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hyperlink" Target="https://fpcc.ca/wp-content/uploads/2020/08/FPCC-LanguageforLife-190318-WEB.pdf" TargetMode="External"/><Relationship Id="rId7"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comments" Target="../comments/comment7.xml"/><Relationship Id="rId5" Type="http://schemas.openxmlformats.org/officeDocument/2006/relationships/image" Target="../media/image15.jpe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hyperlink" Target="https://fpcc.ca/wp-content/uploads/2020/08/FPCC-LanguageforLife-190318-WEB.pdf" TargetMode="External"/><Relationship Id="rId7"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comments" Target="../comments/comment8.xml"/><Relationship Id="rId5" Type="http://schemas.openxmlformats.org/officeDocument/2006/relationships/image" Target="../media/image15.jpe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hyperlink" Target="https://childcareta.acf.hhs.gov/sites/default/files/public/from_planning_to_action_-_implementing_management_systems_and_strategic_planning_in_ccdf_tribal_lead_agencies.pdf"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comments" Target="../comments/comment9.xml"/><Relationship Id="rId5" Type="http://schemas.openxmlformats.org/officeDocument/2006/relationships/diagramQuickStyle" Target="../diagrams/quickStyle3.xml"/><Relationship Id="rId10" Type="http://schemas.openxmlformats.org/officeDocument/2006/relationships/image" Target="../media/image15.jpeg"/><Relationship Id="rId4" Type="http://schemas.openxmlformats.org/officeDocument/2006/relationships/diagramLayout" Target="../diagrams/layout3.xml"/><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comments" Target="../comments/comment10.xml"/><Relationship Id="rId4" Type="http://schemas.openxmlformats.org/officeDocument/2006/relationships/diagramLayout" Target="../diagrams/layout4.xml"/><Relationship Id="rId9"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comments" Target="../comments/comment1.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65.xml"/><Relationship Id="rId6" Type="http://schemas.openxmlformats.org/officeDocument/2006/relationships/comments" Target="../comments/comment11.xml"/><Relationship Id="rId5" Type="http://schemas.openxmlformats.org/officeDocument/2006/relationships/image" Target="../media/image15.jpe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hyperlink" Target="https://eclkc.ohs.acf.hhs.gov/sites/default/files/pdf/report-tribal-language-revitalization.pdf" TargetMode="External"/><Relationship Id="rId7"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52.jpe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comments" Target="../comments/comment12.xml"/><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comments" Target="../comments/comment13.xml"/><Relationship Id="rId5" Type="http://schemas.openxmlformats.org/officeDocument/2006/relationships/image" Target="../media/image15.jpe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8" Type="http://schemas.openxmlformats.org/officeDocument/2006/relationships/hyperlink" Target="https://childcareta.acf.hhs.gov/infant-toddler-resource-guide/topic-overview-0" TargetMode="External"/><Relationship Id="rId3" Type="http://schemas.openxmlformats.org/officeDocument/2006/relationships/image" Target="../media/image11.png"/><Relationship Id="rId7" Type="http://schemas.openxmlformats.org/officeDocument/2006/relationships/hyperlink" Target="https://childcareta.acf.hhs.gov/centers/national-center-tribal-early-childhood-development" TargetMode="External"/><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eclkc.ohs.acf.hhs.gov/culture-language" TargetMode="External"/><Relationship Id="rId7"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edc.org/sites/default/files/uploads/RouvierWhitePaperFinal.pdf" TargetMode="External"/><Relationship Id="rId9" Type="http://schemas.openxmlformats.org/officeDocument/2006/relationships/comments" Target="../comments/comment14.xml"/></Relationships>
</file>

<file path=ppt/slides/_rels/slide3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fpcc.ca/resource/language-revitalization-strategies/" TargetMode="External"/><Relationship Id="rId7"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8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nwtliteracy.ca/index.php/resources/indigenous-languages-and-literacies" TargetMode="External"/><Relationship Id="rId9" Type="http://schemas.openxmlformats.org/officeDocument/2006/relationships/comments" Target="../comments/comment15.xml"/></Relationships>
</file>

<file path=ppt/slides/_rels/slide3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fpcc.ca/resource/language-nest-handbook/" TargetMode="External"/><Relationship Id="rId7"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8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www.acf.hhs.gov/opre/research/project/american-indian-and-alaska-native-head-start-family-and-child-experiences-survey-faces" TargetMode="External"/><Relationship Id="rId9" Type="http://schemas.openxmlformats.org/officeDocument/2006/relationships/comments" Target="../comments/comment1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eclkc.ohs.acf.hhs.gov/sites/default/files/pdf/no-search/making-it-work-2017.pdf" TargetMode="External"/><Relationship Id="rId7"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8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eclkc.ohs.acf.hhs.gov/sites/default/files/pdf/report-tribal-language-revitalization.pdf" TargetMode="External"/><Relationship Id="rId9" Type="http://schemas.openxmlformats.org/officeDocument/2006/relationships/comments" Target="../comments/comment17.xml"/></Relationships>
</file>

<file path=ppt/slides/_rels/slide4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collegefund.org/research-and-programs/early-childhood-education/restorative-teachings-early-childhood-education-initiative/" TargetMode="External"/><Relationship Id="rId7"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8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collegefund.org/wp-content/uploads/2019/12/Early-Childhood-Education-Initiatives_B.pdf" TargetMode="External"/><Relationship Id="rId9" Type="http://schemas.openxmlformats.org/officeDocument/2006/relationships/comments" Target="../comments/commen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comments" Target="../comments/comment19.xml"/><Relationship Id="rId5" Type="http://schemas.openxmlformats.org/officeDocument/2006/relationships/image" Target="../media/image15.jpe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mailto:Barbara.Buckshot-Jock@icf.com" TargetMode="External"/><Relationship Id="rId7"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hyperlink" Target="mailto:Lisa.Ojibway@icf.com" TargetMode="External"/><Relationship Id="rId4" Type="http://schemas.openxmlformats.org/officeDocument/2006/relationships/hyperlink" Target="mailto:Char.Schank@icf.com"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mailto:nctecd@ecetta.info" TargetMode="External"/><Relationship Id="rId7"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www.occ-cmc.org/occannouncements_sign-up/" TargetMode="External"/><Relationship Id="rId5" Type="http://schemas.openxmlformats.org/officeDocument/2006/relationships/hyperlink" Target="mailto:CapacityBuildingCenter@ecetta.info" TargetMode="Externa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20.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hyperlink" Target="https://www2.census.gov/library/publications/2011/acs/acsbr10-10.pdf" TargetMode="External"/><Relationship Id="rId4" Type="http://schemas.openxmlformats.org/officeDocument/2006/relationships/hyperlink" Target="http://www.ethnologue.com/1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00.xml"/><Relationship Id="rId6" Type="http://schemas.openxmlformats.org/officeDocument/2006/relationships/comments" Target="../comments/comment3.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02.xml"/><Relationship Id="rId6" Type="http://schemas.openxmlformats.org/officeDocument/2006/relationships/comments" Target="../comments/comment4.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diagramData" Target="../diagrams/data1.xml"/><Relationship Id="rId21" Type="http://schemas.openxmlformats.org/officeDocument/2006/relationships/image" Target="../media/image15.jpeg"/><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26.jpeg"/><Relationship Id="rId20"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25.jpeg"/><Relationship Id="rId10" Type="http://schemas.openxmlformats.org/officeDocument/2006/relationships/diagramQuickStyle" Target="../diagrams/quickStyle2.xml"/><Relationship Id="rId19" Type="http://schemas.openxmlformats.org/officeDocument/2006/relationships/image" Target="../media/image29.jpe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4.png"/><Relationship Id="rId22" Type="http://schemas.openxmlformats.org/officeDocument/2006/relationships/comments" Target="../comments/commen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406" y="225400"/>
            <a:ext cx="4303594" cy="11049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2739" y="489510"/>
            <a:ext cx="4240296" cy="576680"/>
          </a:xfrm>
          <a:prstGeom prst="rect">
            <a:avLst/>
          </a:prstGeom>
        </p:spPr>
      </p:pic>
      <p:sp>
        <p:nvSpPr>
          <p:cNvPr id="15" name="Title 2"/>
          <p:cNvSpPr txBox="1">
            <a:spLocks/>
          </p:cNvSpPr>
          <p:nvPr/>
        </p:nvSpPr>
        <p:spPr>
          <a:xfrm>
            <a:off x="299083" y="1644816"/>
            <a:ext cx="8545834" cy="132676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254A64"/>
                </a:solidFill>
                <a:latin typeface="Arial"/>
                <a:ea typeface="+mj-ea"/>
                <a:cs typeface="Arial"/>
              </a:defRPr>
            </a:lvl1pPr>
          </a:lstStyle>
          <a:p>
            <a:r>
              <a:rPr lang="en-US" sz="3400" b="1"/>
              <a:t>Language Revitalization Begins at Birth:</a:t>
            </a:r>
          </a:p>
          <a:p>
            <a:r>
              <a:rPr lang="en-US" sz="3400"/>
              <a:t>Supporting Intergenerational Language Development in Early Childhood</a:t>
            </a:r>
            <a:endParaRPr kumimoji="0" lang="en-US" sz="3400" b="0" i="0" u="none" strike="noStrike" kern="1200" cap="none" spc="0" normalizeH="0" baseline="0" noProof="0">
              <a:ln>
                <a:noFill/>
              </a:ln>
              <a:solidFill>
                <a:srgbClr val="254A64"/>
              </a:solidFill>
              <a:effectLst/>
              <a:uLnTx/>
              <a:uFillTx/>
              <a:latin typeface="Arial"/>
              <a:ea typeface="+mj-ea"/>
              <a:cs typeface="Arial"/>
            </a:endParaRPr>
          </a:p>
        </p:txBody>
      </p:sp>
      <p:sp>
        <p:nvSpPr>
          <p:cNvPr id="3" name="TextBox 2"/>
          <p:cNvSpPr txBox="1"/>
          <p:nvPr/>
        </p:nvSpPr>
        <p:spPr>
          <a:xfrm>
            <a:off x="800340" y="3886423"/>
            <a:ext cx="396239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ANA Language Summit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a:solidFill>
                  <a:prstClr val="black">
                    <a:lumMod val="65000"/>
                    <a:lumOff val="35000"/>
                  </a:prstClr>
                </a:solidFill>
                <a:latin typeface="Arial"/>
              </a:rPr>
              <a:t>November 16-18</a:t>
            </a: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 2020</a:t>
            </a:r>
          </a:p>
        </p:txBody>
      </p:sp>
      <p:pic>
        <p:nvPicPr>
          <p:cNvPr id="9" name="Picture 8">
            <a:extLst>
              <a:ext uri="{FF2B5EF4-FFF2-40B4-BE49-F238E27FC236}">
                <a16:creationId xmlns:a16="http://schemas.microsoft.com/office/drawing/2014/main" id="{3C70C840-0C36-47B4-89EF-8C178497E9DA}"/>
              </a:ext>
            </a:extLst>
          </p:cNvPr>
          <p:cNvPicPr>
            <a:picLocks noChangeAspect="1"/>
          </p:cNvPicPr>
          <p:nvPr/>
        </p:nvPicPr>
        <p:blipFill rotWithShape="1">
          <a:blip r:embed="rId5"/>
          <a:srcRect t="18328" r="11261" b="17246"/>
          <a:stretch/>
        </p:blipFill>
        <p:spPr>
          <a:xfrm>
            <a:off x="5349242" y="3118364"/>
            <a:ext cx="2983229" cy="2917707"/>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A0D469B-A9A0-4BF3-A864-7769627227B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7" name="Picture 6">
            <a:extLst>
              <a:ext uri="{FF2B5EF4-FFF2-40B4-BE49-F238E27FC236}">
                <a16:creationId xmlns:a16="http://schemas.microsoft.com/office/drawing/2014/main" id="{5DB4994B-5A3A-4A19-A793-A3D45A16B1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528276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406" y="225400"/>
            <a:ext cx="4303594" cy="11049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2739" y="489510"/>
            <a:ext cx="4240296" cy="576680"/>
          </a:xfrm>
          <a:prstGeom prst="rect">
            <a:avLst/>
          </a:prstGeom>
        </p:spPr>
      </p:pic>
      <p:sp>
        <p:nvSpPr>
          <p:cNvPr id="15" name="Title 2"/>
          <p:cNvSpPr txBox="1">
            <a:spLocks/>
          </p:cNvSpPr>
          <p:nvPr/>
        </p:nvSpPr>
        <p:spPr>
          <a:xfrm>
            <a:off x="462716" y="2382545"/>
            <a:ext cx="8418394" cy="209291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254A64"/>
                </a:solidFill>
                <a:latin typeface="Arial"/>
                <a:ea typeface="+mj-ea"/>
                <a:cs typeface="Arial"/>
              </a:defRPr>
            </a:lvl1pPr>
          </a:lstStyle>
          <a:p>
            <a:pPr lvl="0" algn="ctr"/>
            <a:r>
              <a:rPr lang="en-US" sz="3200"/>
              <a:t>Strategies for an Intergenerational Approach</a:t>
            </a:r>
          </a:p>
        </p:txBody>
      </p:sp>
      <p:pic>
        <p:nvPicPr>
          <p:cNvPr id="2" name="Picture 1">
            <a:extLst>
              <a:ext uri="{FF2B5EF4-FFF2-40B4-BE49-F238E27FC236}">
                <a16:creationId xmlns:a16="http://schemas.microsoft.com/office/drawing/2014/main" id="{AB6FD240-CD1D-49DB-BAE7-73A9E3D49A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4" name="Picture 3">
            <a:extLst>
              <a:ext uri="{FF2B5EF4-FFF2-40B4-BE49-F238E27FC236}">
                <a16:creationId xmlns:a16="http://schemas.microsoft.com/office/drawing/2014/main" id="{2DA93D03-34AA-4D7D-8FDC-32A85A960D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3632064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291A-FF80-4B6E-AC4B-F0DED4E5D173}"/>
              </a:ext>
            </a:extLst>
          </p:cNvPr>
          <p:cNvSpPr>
            <a:spLocks noGrp="1"/>
          </p:cNvSpPr>
          <p:nvPr>
            <p:ph type="title"/>
          </p:nvPr>
        </p:nvSpPr>
        <p:spPr>
          <a:xfrm>
            <a:off x="457200" y="274638"/>
            <a:ext cx="8229600" cy="1143000"/>
          </a:xfrm>
        </p:spPr>
        <p:txBody>
          <a:bodyPr anchor="ctr">
            <a:normAutofit/>
          </a:bodyPr>
          <a:lstStyle/>
          <a:p>
            <a:r>
              <a:rPr lang="en-US"/>
              <a:t>An Intergenerational Approach</a:t>
            </a:r>
          </a:p>
        </p:txBody>
      </p:sp>
      <p:sp>
        <p:nvSpPr>
          <p:cNvPr id="3" name="Content Placeholder 2">
            <a:extLst>
              <a:ext uri="{FF2B5EF4-FFF2-40B4-BE49-F238E27FC236}">
                <a16:creationId xmlns:a16="http://schemas.microsoft.com/office/drawing/2014/main" id="{7A0B45F1-2FCB-4055-9A84-BD02212CC5B0}"/>
              </a:ext>
            </a:extLst>
          </p:cNvPr>
          <p:cNvSpPr>
            <a:spLocks noGrp="1"/>
          </p:cNvSpPr>
          <p:nvPr>
            <p:ph sz="half" idx="1"/>
          </p:nvPr>
        </p:nvSpPr>
        <p:spPr>
          <a:xfrm>
            <a:off x="457199" y="1600201"/>
            <a:ext cx="4453003" cy="3547996"/>
          </a:xfrm>
        </p:spPr>
        <p:txBody>
          <a:bodyPr>
            <a:normAutofit/>
          </a:bodyPr>
          <a:lstStyle/>
          <a:p>
            <a:pPr>
              <a:lnSpc>
                <a:spcPct val="90000"/>
              </a:lnSpc>
            </a:pPr>
            <a:r>
              <a:rPr lang="en-US"/>
              <a:t>“As sovereign nations, AI/AN communities have been addressing issues of Native language and culture revitalization for many years.”</a:t>
            </a:r>
          </a:p>
        </p:txBody>
      </p:sp>
      <p:sp>
        <p:nvSpPr>
          <p:cNvPr id="5" name="Slide Number Placeholder 4">
            <a:extLst>
              <a:ext uri="{FF2B5EF4-FFF2-40B4-BE49-F238E27FC236}">
                <a16:creationId xmlns:a16="http://schemas.microsoft.com/office/drawing/2014/main" id="{3353ADE1-D8A2-4AD4-AEE4-E5618F728E7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5A06B27B-7B9C-B94B-BDD7-57FF17B14616}" type="slidenum">
              <a:rPr lang="en-US" smtClean="0"/>
              <a:pPr>
                <a:spcAft>
                  <a:spcPts val="600"/>
                </a:spcAft>
              </a:pPr>
              <a:t>11</a:t>
            </a:fld>
            <a:endParaRPr lang="en-US"/>
          </a:p>
        </p:txBody>
      </p:sp>
      <p:sp>
        <p:nvSpPr>
          <p:cNvPr id="8" name="Content Placeholder 2">
            <a:extLst>
              <a:ext uri="{FF2B5EF4-FFF2-40B4-BE49-F238E27FC236}">
                <a16:creationId xmlns:a16="http://schemas.microsoft.com/office/drawing/2014/main" id="{5AC1677C-81AE-489B-98CB-A27164D9D721}"/>
              </a:ext>
            </a:extLst>
          </p:cNvPr>
          <p:cNvSpPr txBox="1">
            <a:spLocks/>
          </p:cNvSpPr>
          <p:nvPr/>
        </p:nvSpPr>
        <p:spPr>
          <a:xfrm>
            <a:off x="457198" y="5257799"/>
            <a:ext cx="8048847" cy="864327"/>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90000"/>
              </a:lnSpc>
            </a:pPr>
            <a:r>
              <a:rPr lang="en-US" sz="1200"/>
              <a:t>Source: Office of Planning, Research &amp; Evaluation. (2020). </a:t>
            </a:r>
            <a:r>
              <a:rPr lang="en-US" sz="1200" i="1"/>
              <a:t>Home and Community Native Language and Cultural Experiences Among AI/AN Children in Region XI Head Start: Findings from the American Indian and Alaska Native Head Start Family and Child Experiences Survey 2015</a:t>
            </a:r>
            <a:r>
              <a:rPr lang="en-US" sz="1200"/>
              <a:t>. U.S. Department of Health and Human Services, Administration for Children and Families. </a:t>
            </a:r>
            <a:r>
              <a:rPr lang="en-US" sz="1200">
                <a:hlinkClick r:id="rId3"/>
              </a:rPr>
              <a:t>https://www.acf.hhs.gov/opre/resource/home-and-community-native-language-and-cultural-experiences-among-ai-an-children-in-region-xi-head-start</a:t>
            </a:r>
            <a:r>
              <a:rPr lang="en-US" sz="1200"/>
              <a:t> </a:t>
            </a:r>
          </a:p>
        </p:txBody>
      </p:sp>
      <p:pic>
        <p:nvPicPr>
          <p:cNvPr id="7" name="Picture 6" descr="A picture containing table&#10;&#10;Description automatically generated">
            <a:extLst>
              <a:ext uri="{FF2B5EF4-FFF2-40B4-BE49-F238E27FC236}">
                <a16:creationId xmlns:a16="http://schemas.microsoft.com/office/drawing/2014/main" id="{3174A792-1E1C-4A8F-835F-6718FD1388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98825" y="1499767"/>
            <a:ext cx="3126468" cy="2666693"/>
          </a:xfrm>
          <a:prstGeom prst="rect">
            <a:avLst/>
          </a:prstGeom>
          <a:ln w="57150">
            <a:solidFill>
              <a:schemeClr val="tx2"/>
            </a:solidFill>
          </a:ln>
        </p:spPr>
      </p:pic>
      <p:pic>
        <p:nvPicPr>
          <p:cNvPr id="6" name="Picture 5">
            <a:extLst>
              <a:ext uri="{FF2B5EF4-FFF2-40B4-BE49-F238E27FC236}">
                <a16:creationId xmlns:a16="http://schemas.microsoft.com/office/drawing/2014/main" id="{ABF9153D-FAA8-430B-A1A1-8E6A4EDCE16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1" name="Picture 10">
            <a:extLst>
              <a:ext uri="{FF2B5EF4-FFF2-40B4-BE49-F238E27FC236}">
                <a16:creationId xmlns:a16="http://schemas.microsoft.com/office/drawing/2014/main" id="{9A405675-DE7D-49C8-A60D-012BB92351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3845412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291A-FF80-4B6E-AC4B-F0DED4E5D173}"/>
              </a:ext>
            </a:extLst>
          </p:cNvPr>
          <p:cNvSpPr>
            <a:spLocks noGrp="1"/>
          </p:cNvSpPr>
          <p:nvPr>
            <p:ph type="title"/>
          </p:nvPr>
        </p:nvSpPr>
        <p:spPr>
          <a:xfrm>
            <a:off x="457200" y="274638"/>
            <a:ext cx="8229600" cy="1143000"/>
          </a:xfrm>
        </p:spPr>
        <p:txBody>
          <a:bodyPr anchor="ctr">
            <a:normAutofit/>
          </a:bodyPr>
          <a:lstStyle/>
          <a:p>
            <a:r>
              <a:rPr lang="en-US"/>
              <a:t>An Intergenerational Approach</a:t>
            </a:r>
          </a:p>
        </p:txBody>
      </p:sp>
      <p:sp>
        <p:nvSpPr>
          <p:cNvPr id="3" name="Content Placeholder 2">
            <a:extLst>
              <a:ext uri="{FF2B5EF4-FFF2-40B4-BE49-F238E27FC236}">
                <a16:creationId xmlns:a16="http://schemas.microsoft.com/office/drawing/2014/main" id="{7A0B45F1-2FCB-4055-9A84-BD02212CC5B0}"/>
              </a:ext>
            </a:extLst>
          </p:cNvPr>
          <p:cNvSpPr>
            <a:spLocks noGrp="1"/>
          </p:cNvSpPr>
          <p:nvPr>
            <p:ph sz="half" idx="1"/>
          </p:nvPr>
        </p:nvSpPr>
        <p:spPr>
          <a:xfrm>
            <a:off x="3958224" y="1567166"/>
            <a:ext cx="4547821" cy="3541105"/>
          </a:xfrm>
        </p:spPr>
        <p:txBody>
          <a:bodyPr>
            <a:normAutofit fontScale="92500" lnSpcReduction="20000"/>
          </a:bodyPr>
          <a:lstStyle/>
          <a:p>
            <a:pPr marL="0" indent="0">
              <a:lnSpc>
                <a:spcPct val="90000"/>
              </a:lnSpc>
              <a:buNone/>
            </a:pPr>
            <a:r>
              <a:rPr lang="en-US" dirty="0"/>
              <a:t>“More recent understandings of the importance of supporting Native language development in the early years and the role of early childhood education in this process have led to a shift toward supporting early childhood programs as allies to Native language revitalization efforts.”</a:t>
            </a:r>
          </a:p>
        </p:txBody>
      </p:sp>
      <p:sp>
        <p:nvSpPr>
          <p:cNvPr id="5" name="Slide Number Placeholder 4">
            <a:extLst>
              <a:ext uri="{FF2B5EF4-FFF2-40B4-BE49-F238E27FC236}">
                <a16:creationId xmlns:a16="http://schemas.microsoft.com/office/drawing/2014/main" id="{3353ADE1-D8A2-4AD4-AEE4-E5618F728E7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5A06B27B-7B9C-B94B-BDD7-57FF17B14616}" type="slidenum">
              <a:rPr lang="en-US" smtClean="0"/>
              <a:pPr>
                <a:spcAft>
                  <a:spcPts val="600"/>
                </a:spcAft>
              </a:pPr>
              <a:t>12</a:t>
            </a:fld>
            <a:endParaRPr lang="en-US"/>
          </a:p>
        </p:txBody>
      </p:sp>
      <p:sp>
        <p:nvSpPr>
          <p:cNvPr id="8" name="Content Placeholder 2">
            <a:extLst>
              <a:ext uri="{FF2B5EF4-FFF2-40B4-BE49-F238E27FC236}">
                <a16:creationId xmlns:a16="http://schemas.microsoft.com/office/drawing/2014/main" id="{5AC1677C-81AE-489B-98CB-A27164D9D721}"/>
              </a:ext>
            </a:extLst>
          </p:cNvPr>
          <p:cNvSpPr txBox="1">
            <a:spLocks/>
          </p:cNvSpPr>
          <p:nvPr/>
        </p:nvSpPr>
        <p:spPr>
          <a:xfrm>
            <a:off x="457198" y="5257799"/>
            <a:ext cx="8048847" cy="864327"/>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90000"/>
              </a:lnSpc>
            </a:pPr>
            <a:r>
              <a:rPr lang="en-US" sz="1200"/>
              <a:t>Source: Office of Planning, Research &amp; Evaluation. (2020). </a:t>
            </a:r>
            <a:r>
              <a:rPr lang="en-US" sz="1200" i="1"/>
              <a:t>Home and Community Native Language and Cultural Experiences Among AI/AN Children in Region XI Head Start: Findings from the American Indian and Alaska Native Head Start Family and Child Experiences Survey 2015</a:t>
            </a:r>
            <a:r>
              <a:rPr lang="en-US" sz="1200"/>
              <a:t>. U.S. Department of Health and Human Services, Administration for Children and Families. </a:t>
            </a:r>
            <a:r>
              <a:rPr lang="en-US" sz="1200">
                <a:hlinkClick r:id="rId3"/>
              </a:rPr>
              <a:t>https://www.acf.hhs.gov/opre/resource/home-and-community-native-language-and-cultural-experiences-among-ai-an-children-in-region-xi-head-start</a:t>
            </a:r>
            <a:r>
              <a:rPr lang="en-US" sz="1200"/>
              <a:t> </a:t>
            </a:r>
          </a:p>
        </p:txBody>
      </p:sp>
      <p:pic>
        <p:nvPicPr>
          <p:cNvPr id="7" name="Picture 6" descr="A picture containing text&#10;&#10;Description automatically generated">
            <a:extLst>
              <a:ext uri="{FF2B5EF4-FFF2-40B4-BE49-F238E27FC236}">
                <a16:creationId xmlns:a16="http://schemas.microsoft.com/office/drawing/2014/main" id="{983F6735-C205-4123-B62E-F10AD45B3E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471179" y="2136882"/>
            <a:ext cx="3694968" cy="2078419"/>
          </a:xfrm>
          <a:prstGeom prst="rect">
            <a:avLst/>
          </a:prstGeom>
          <a:ln w="57150">
            <a:solidFill>
              <a:schemeClr val="tx2"/>
            </a:solidFill>
          </a:ln>
        </p:spPr>
      </p:pic>
      <p:pic>
        <p:nvPicPr>
          <p:cNvPr id="6" name="Picture 5">
            <a:extLst>
              <a:ext uri="{FF2B5EF4-FFF2-40B4-BE49-F238E27FC236}">
                <a16:creationId xmlns:a16="http://schemas.microsoft.com/office/drawing/2014/main" id="{94FA6DFD-3E13-43CB-BC52-7EEADC9790C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1" name="Picture 10">
            <a:extLst>
              <a:ext uri="{FF2B5EF4-FFF2-40B4-BE49-F238E27FC236}">
                <a16:creationId xmlns:a16="http://schemas.microsoft.com/office/drawing/2014/main" id="{8079265B-57A1-4EFE-B6C6-A116063EFF4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917958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291A-FF80-4B6E-AC4B-F0DED4E5D173}"/>
              </a:ext>
            </a:extLst>
          </p:cNvPr>
          <p:cNvSpPr>
            <a:spLocks noGrp="1"/>
          </p:cNvSpPr>
          <p:nvPr>
            <p:ph type="title"/>
          </p:nvPr>
        </p:nvSpPr>
        <p:spPr>
          <a:xfrm>
            <a:off x="457200" y="274638"/>
            <a:ext cx="8229600" cy="1143000"/>
          </a:xfrm>
        </p:spPr>
        <p:txBody>
          <a:bodyPr anchor="ctr">
            <a:normAutofit/>
          </a:bodyPr>
          <a:lstStyle/>
          <a:p>
            <a:r>
              <a:rPr lang="en-US"/>
              <a:t>An Intergenerational Approach</a:t>
            </a:r>
          </a:p>
        </p:txBody>
      </p:sp>
      <p:sp>
        <p:nvSpPr>
          <p:cNvPr id="3" name="Content Placeholder 2">
            <a:extLst>
              <a:ext uri="{FF2B5EF4-FFF2-40B4-BE49-F238E27FC236}">
                <a16:creationId xmlns:a16="http://schemas.microsoft.com/office/drawing/2014/main" id="{7A0B45F1-2FCB-4055-9A84-BD02212CC5B0}"/>
              </a:ext>
            </a:extLst>
          </p:cNvPr>
          <p:cNvSpPr>
            <a:spLocks noGrp="1"/>
          </p:cNvSpPr>
          <p:nvPr>
            <p:ph sz="half" idx="1"/>
          </p:nvPr>
        </p:nvSpPr>
        <p:spPr>
          <a:xfrm>
            <a:off x="457199" y="1600201"/>
            <a:ext cx="4114801" cy="3343939"/>
          </a:xfrm>
        </p:spPr>
        <p:txBody>
          <a:bodyPr>
            <a:normAutofit fontScale="92500" lnSpcReduction="10000"/>
          </a:bodyPr>
          <a:lstStyle/>
          <a:p>
            <a:pPr>
              <a:lnSpc>
                <a:spcPct val="90000"/>
              </a:lnSpc>
            </a:pPr>
            <a:r>
              <a:rPr lang="en-US"/>
              <a:t>“Research has found that AI/AN teen parents who have strong cultural connections are more likely to have positive parenting and family functioning and less likely to engage in substance use (Barlow et al., 2010).”</a:t>
            </a:r>
          </a:p>
        </p:txBody>
      </p:sp>
      <p:sp>
        <p:nvSpPr>
          <p:cNvPr id="5" name="Slide Number Placeholder 4">
            <a:extLst>
              <a:ext uri="{FF2B5EF4-FFF2-40B4-BE49-F238E27FC236}">
                <a16:creationId xmlns:a16="http://schemas.microsoft.com/office/drawing/2014/main" id="{3353ADE1-D8A2-4AD4-AEE4-E5618F728E7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5A06B27B-7B9C-B94B-BDD7-57FF17B14616}" type="slidenum">
              <a:rPr lang="en-US" smtClean="0"/>
              <a:pPr>
                <a:spcAft>
                  <a:spcPts val="600"/>
                </a:spcAft>
              </a:pPr>
              <a:t>13</a:t>
            </a:fld>
            <a:endParaRPr lang="en-US"/>
          </a:p>
        </p:txBody>
      </p:sp>
      <p:sp>
        <p:nvSpPr>
          <p:cNvPr id="8" name="Content Placeholder 2">
            <a:extLst>
              <a:ext uri="{FF2B5EF4-FFF2-40B4-BE49-F238E27FC236}">
                <a16:creationId xmlns:a16="http://schemas.microsoft.com/office/drawing/2014/main" id="{5AC1677C-81AE-489B-98CB-A27164D9D721}"/>
              </a:ext>
            </a:extLst>
          </p:cNvPr>
          <p:cNvSpPr txBox="1">
            <a:spLocks/>
          </p:cNvSpPr>
          <p:nvPr/>
        </p:nvSpPr>
        <p:spPr>
          <a:xfrm>
            <a:off x="457198" y="5281803"/>
            <a:ext cx="8048847" cy="67825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90000"/>
              </a:lnSpc>
            </a:pPr>
            <a:r>
              <a:rPr lang="en-US" sz="1200"/>
              <a:t>Source: Office of Planning, Research &amp; Evaluation. (2020). </a:t>
            </a:r>
            <a:r>
              <a:rPr lang="en-US" sz="1200" i="1"/>
              <a:t>Home and Community Native Language and Cultural Experiences Among AI/AN Children in Region XI Head Start: Findings from the American Indian and Alaska Native Head Start Family and Child Experiences Survey 2015</a:t>
            </a:r>
            <a:r>
              <a:rPr lang="en-US" sz="1200"/>
              <a:t>. U.S. Department of Health and Human Services, Administration for Children and Families. </a:t>
            </a:r>
            <a:r>
              <a:rPr lang="en-US" sz="1200">
                <a:hlinkClick r:id="rId3"/>
              </a:rPr>
              <a:t>https://www.acf.hhs.gov/opre/resource/home-and-community-native-language-and-cultural-experiences-among-ai-an-children-in-region-xi-head-start</a:t>
            </a:r>
            <a:r>
              <a:rPr lang="en-US" sz="1200"/>
              <a:t> </a:t>
            </a:r>
          </a:p>
        </p:txBody>
      </p:sp>
      <p:pic>
        <p:nvPicPr>
          <p:cNvPr id="7" name="Picture 6" descr="A close up of a rock&#10;&#10;Description automatically generated">
            <a:extLst>
              <a:ext uri="{FF2B5EF4-FFF2-40B4-BE49-F238E27FC236}">
                <a16:creationId xmlns:a16="http://schemas.microsoft.com/office/drawing/2014/main" id="{C6E00BF5-9341-4666-BFC5-D3EE9C2544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42004" y="1600201"/>
            <a:ext cx="4124353" cy="3094074"/>
          </a:xfrm>
          <a:prstGeom prst="rect">
            <a:avLst/>
          </a:prstGeom>
          <a:ln w="57150">
            <a:solidFill>
              <a:schemeClr val="tx2"/>
            </a:solidFill>
          </a:ln>
        </p:spPr>
      </p:pic>
      <p:pic>
        <p:nvPicPr>
          <p:cNvPr id="6" name="Picture 5">
            <a:extLst>
              <a:ext uri="{FF2B5EF4-FFF2-40B4-BE49-F238E27FC236}">
                <a16:creationId xmlns:a16="http://schemas.microsoft.com/office/drawing/2014/main" id="{B632A3CC-3386-44A2-8E93-DB7772DDB4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1" name="Picture 10">
            <a:extLst>
              <a:ext uri="{FF2B5EF4-FFF2-40B4-BE49-F238E27FC236}">
                <a16:creationId xmlns:a16="http://schemas.microsoft.com/office/drawing/2014/main" id="{BB5CBB94-0B74-4228-ACF9-93BB347E2E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3164112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291A-FF80-4B6E-AC4B-F0DED4E5D173}"/>
              </a:ext>
            </a:extLst>
          </p:cNvPr>
          <p:cNvSpPr>
            <a:spLocks noGrp="1"/>
          </p:cNvSpPr>
          <p:nvPr>
            <p:ph type="title"/>
          </p:nvPr>
        </p:nvSpPr>
        <p:spPr>
          <a:xfrm>
            <a:off x="457200" y="274638"/>
            <a:ext cx="8229600" cy="1143000"/>
          </a:xfrm>
        </p:spPr>
        <p:txBody>
          <a:bodyPr anchor="ctr">
            <a:normAutofit/>
          </a:bodyPr>
          <a:lstStyle/>
          <a:p>
            <a:r>
              <a:rPr lang="en-US"/>
              <a:t>An Intergenerational Approach</a:t>
            </a:r>
          </a:p>
        </p:txBody>
      </p:sp>
      <p:sp>
        <p:nvSpPr>
          <p:cNvPr id="3" name="Content Placeholder 2">
            <a:extLst>
              <a:ext uri="{FF2B5EF4-FFF2-40B4-BE49-F238E27FC236}">
                <a16:creationId xmlns:a16="http://schemas.microsoft.com/office/drawing/2014/main" id="{7A0B45F1-2FCB-4055-9A84-BD02212CC5B0}"/>
              </a:ext>
            </a:extLst>
          </p:cNvPr>
          <p:cNvSpPr>
            <a:spLocks noGrp="1"/>
          </p:cNvSpPr>
          <p:nvPr>
            <p:ph sz="half" idx="1"/>
          </p:nvPr>
        </p:nvSpPr>
        <p:spPr>
          <a:xfrm>
            <a:off x="3434316" y="1254643"/>
            <a:ext cx="5401340" cy="2860158"/>
          </a:xfrm>
        </p:spPr>
        <p:txBody>
          <a:bodyPr>
            <a:noAutofit/>
          </a:bodyPr>
          <a:lstStyle/>
          <a:p>
            <a:pPr>
              <a:lnSpc>
                <a:spcPct val="90000"/>
              </a:lnSpc>
            </a:pPr>
            <a:r>
              <a:rPr lang="en-US" sz="2400"/>
              <a:t>“Home- and center-based early childhood education and care programs such as Home Visiting, Head Start, and Child Care can support the inclusion of Native language and culture in the programs’ home-to-school connection efforts. These programs are in a unique position to get to know families and build upon families’ specific cultural strengths (see Sarche et al., 2020).”</a:t>
            </a:r>
          </a:p>
        </p:txBody>
      </p:sp>
      <p:sp>
        <p:nvSpPr>
          <p:cNvPr id="5" name="Slide Number Placeholder 4">
            <a:extLst>
              <a:ext uri="{FF2B5EF4-FFF2-40B4-BE49-F238E27FC236}">
                <a16:creationId xmlns:a16="http://schemas.microsoft.com/office/drawing/2014/main" id="{3353ADE1-D8A2-4AD4-AEE4-E5618F728E7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5A06B27B-7B9C-B94B-BDD7-57FF17B14616}" type="slidenum">
              <a:rPr lang="en-US" smtClean="0"/>
              <a:pPr>
                <a:spcAft>
                  <a:spcPts val="600"/>
                </a:spcAft>
              </a:pPr>
              <a:t>14</a:t>
            </a:fld>
            <a:endParaRPr lang="en-US"/>
          </a:p>
        </p:txBody>
      </p:sp>
      <p:sp>
        <p:nvSpPr>
          <p:cNvPr id="8" name="Content Placeholder 2">
            <a:extLst>
              <a:ext uri="{FF2B5EF4-FFF2-40B4-BE49-F238E27FC236}">
                <a16:creationId xmlns:a16="http://schemas.microsoft.com/office/drawing/2014/main" id="{5AC1677C-81AE-489B-98CB-A27164D9D721}"/>
              </a:ext>
            </a:extLst>
          </p:cNvPr>
          <p:cNvSpPr txBox="1">
            <a:spLocks/>
          </p:cNvSpPr>
          <p:nvPr/>
        </p:nvSpPr>
        <p:spPr>
          <a:xfrm>
            <a:off x="457200" y="5390376"/>
            <a:ext cx="8048847" cy="603827"/>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90000"/>
              </a:lnSpc>
            </a:pPr>
            <a:r>
              <a:rPr lang="en-US" sz="1100"/>
              <a:t>Source: Office of Planning, Research &amp; Evaluation. (2020). </a:t>
            </a:r>
            <a:r>
              <a:rPr lang="en-US" sz="1100" i="1"/>
              <a:t>Home and Community Native Language and Cultural Experiences Among AI/AN Children in Region XI Head Start: Findings from the American Indian and Alaska Native Head Start Family and Child Experiences Survey 2015</a:t>
            </a:r>
            <a:r>
              <a:rPr lang="en-US" sz="1100"/>
              <a:t>. U.S. Department of Health and Human Services, Administration for Children and Families. </a:t>
            </a:r>
            <a:r>
              <a:rPr lang="en-US" sz="1100">
                <a:hlinkClick r:id="rId3"/>
              </a:rPr>
              <a:t>https://www.acf.hhs.gov/opre/resource/home-and-community-native-language-and-cultural-experiences-among-ai-an-children-in-region-xi-head-start</a:t>
            </a:r>
            <a:r>
              <a:rPr lang="en-US" sz="1100"/>
              <a:t> </a:t>
            </a:r>
          </a:p>
        </p:txBody>
      </p:sp>
      <p:pic>
        <p:nvPicPr>
          <p:cNvPr id="7" name="Picture 6" descr="A person standing in front of a tree posing for the camera&#10;&#10;Description automatically generated">
            <a:extLst>
              <a:ext uri="{FF2B5EF4-FFF2-40B4-BE49-F238E27FC236}">
                <a16:creationId xmlns:a16="http://schemas.microsoft.com/office/drawing/2014/main" id="{DC41366A-1D94-426A-97F8-26BFA998AE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072" y="1417638"/>
            <a:ext cx="2541280" cy="3434162"/>
          </a:xfrm>
          <a:prstGeom prst="rect">
            <a:avLst/>
          </a:prstGeom>
          <a:ln w="57150">
            <a:solidFill>
              <a:schemeClr val="tx2"/>
            </a:solidFill>
          </a:ln>
        </p:spPr>
      </p:pic>
      <p:pic>
        <p:nvPicPr>
          <p:cNvPr id="6" name="Picture 5">
            <a:extLst>
              <a:ext uri="{FF2B5EF4-FFF2-40B4-BE49-F238E27FC236}">
                <a16:creationId xmlns:a16="http://schemas.microsoft.com/office/drawing/2014/main" id="{689A3E67-3607-4E4B-BF4E-51C8E89B1FA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1" name="Picture 10">
            <a:extLst>
              <a:ext uri="{FF2B5EF4-FFF2-40B4-BE49-F238E27FC236}">
                <a16:creationId xmlns:a16="http://schemas.microsoft.com/office/drawing/2014/main" id="{E00B61EF-6644-48D4-ABF8-D0F9FDF53A5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952992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291A-FF80-4B6E-AC4B-F0DED4E5D173}"/>
              </a:ext>
            </a:extLst>
          </p:cNvPr>
          <p:cNvSpPr>
            <a:spLocks noGrp="1"/>
          </p:cNvSpPr>
          <p:nvPr>
            <p:ph type="title"/>
          </p:nvPr>
        </p:nvSpPr>
        <p:spPr>
          <a:xfrm>
            <a:off x="457200" y="274638"/>
            <a:ext cx="8229600" cy="1143000"/>
          </a:xfrm>
        </p:spPr>
        <p:txBody>
          <a:bodyPr anchor="ctr">
            <a:normAutofit/>
          </a:bodyPr>
          <a:lstStyle/>
          <a:p>
            <a:r>
              <a:rPr lang="en-US"/>
              <a:t>An Intergenerational Approach</a:t>
            </a:r>
          </a:p>
        </p:txBody>
      </p:sp>
      <p:sp>
        <p:nvSpPr>
          <p:cNvPr id="3" name="Content Placeholder 2">
            <a:extLst>
              <a:ext uri="{FF2B5EF4-FFF2-40B4-BE49-F238E27FC236}">
                <a16:creationId xmlns:a16="http://schemas.microsoft.com/office/drawing/2014/main" id="{7A0B45F1-2FCB-4055-9A84-BD02212CC5B0}"/>
              </a:ext>
            </a:extLst>
          </p:cNvPr>
          <p:cNvSpPr>
            <a:spLocks noGrp="1"/>
          </p:cNvSpPr>
          <p:nvPr>
            <p:ph sz="half" idx="1"/>
          </p:nvPr>
        </p:nvSpPr>
        <p:spPr>
          <a:xfrm>
            <a:off x="457199" y="1600201"/>
            <a:ext cx="4837815" cy="3556282"/>
          </a:xfrm>
        </p:spPr>
        <p:txBody>
          <a:bodyPr>
            <a:normAutofit lnSpcReduction="10000"/>
          </a:bodyPr>
          <a:lstStyle/>
          <a:p>
            <a:pPr>
              <a:lnSpc>
                <a:spcPct val="90000"/>
              </a:lnSpc>
            </a:pPr>
            <a:r>
              <a:rPr lang="en-US"/>
              <a:t>“Focusing on cultural strengths has the potential to build trust and provide opportunities for collaboration between families and program staff to support young children’s engagement with Native language and cultural practices.” </a:t>
            </a:r>
          </a:p>
        </p:txBody>
      </p:sp>
      <p:sp>
        <p:nvSpPr>
          <p:cNvPr id="5" name="Slide Number Placeholder 4">
            <a:extLst>
              <a:ext uri="{FF2B5EF4-FFF2-40B4-BE49-F238E27FC236}">
                <a16:creationId xmlns:a16="http://schemas.microsoft.com/office/drawing/2014/main" id="{3353ADE1-D8A2-4AD4-AEE4-E5618F728E7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5A06B27B-7B9C-B94B-BDD7-57FF17B14616}" type="slidenum">
              <a:rPr lang="en-US" smtClean="0"/>
              <a:pPr>
                <a:spcAft>
                  <a:spcPts val="600"/>
                </a:spcAft>
              </a:pPr>
              <a:t>15</a:t>
            </a:fld>
            <a:endParaRPr lang="en-US"/>
          </a:p>
        </p:txBody>
      </p:sp>
      <p:sp>
        <p:nvSpPr>
          <p:cNvPr id="8" name="Content Placeholder 2">
            <a:extLst>
              <a:ext uri="{FF2B5EF4-FFF2-40B4-BE49-F238E27FC236}">
                <a16:creationId xmlns:a16="http://schemas.microsoft.com/office/drawing/2014/main" id="{5AC1677C-81AE-489B-98CB-A27164D9D721}"/>
              </a:ext>
            </a:extLst>
          </p:cNvPr>
          <p:cNvSpPr txBox="1">
            <a:spLocks/>
          </p:cNvSpPr>
          <p:nvPr/>
        </p:nvSpPr>
        <p:spPr>
          <a:xfrm>
            <a:off x="457198" y="5390707"/>
            <a:ext cx="8048847" cy="731419"/>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90000"/>
              </a:lnSpc>
            </a:pPr>
            <a:r>
              <a:rPr lang="en-US" sz="1200" b="0" i="0" u="none" strike="noStrike">
                <a:solidFill>
                  <a:srgbClr val="000000"/>
                </a:solidFill>
                <a:effectLst/>
                <a:latin typeface="Arial" panose="020B0604020202020204" pitchFamily="34" charset="0"/>
              </a:rPr>
              <a:t>Source: Office of Planning, Research &amp; Evaluation. (2020). </a:t>
            </a:r>
            <a:r>
              <a:rPr lang="en-US" sz="1200" b="0" i="1" u="none" strike="noStrike">
                <a:solidFill>
                  <a:srgbClr val="000000"/>
                </a:solidFill>
                <a:effectLst/>
                <a:latin typeface="Arial" panose="020B0604020202020204" pitchFamily="34" charset="0"/>
              </a:rPr>
              <a:t>Home and Community Native Language and Cultural Experiences Among AI/AN Children in Region XI Head Start: Findings from the American Indian and Alaska Native Head Start Family and Child Experiences Survey 2015</a:t>
            </a:r>
            <a:r>
              <a:rPr lang="en-US" sz="1200" b="0" i="0" u="none" strike="noStrike">
                <a:solidFill>
                  <a:srgbClr val="000000"/>
                </a:solidFill>
                <a:effectLst/>
                <a:latin typeface="Arial" panose="020B0604020202020204" pitchFamily="34" charset="0"/>
              </a:rPr>
              <a:t>. U.S. Department of Health and Human Services, Administration for Children and Families. </a:t>
            </a:r>
            <a:r>
              <a:rPr lang="en-US" sz="1200" b="0" i="0" u="sng" strike="noStrike">
                <a:solidFill>
                  <a:srgbClr val="0000FF"/>
                </a:solidFill>
                <a:effectLst/>
                <a:latin typeface="Arial" panose="020B0604020202020204" pitchFamily="34" charset="0"/>
                <a:hlinkClick r:id="rId3"/>
              </a:rPr>
              <a:t>https://www.acf.hhs.gov/opre/resource/home-and-community-native-language-and-cultural-experiences-among-ai-an-children-in-region-xi-head-start</a:t>
            </a:r>
            <a:r>
              <a:rPr lang="en-US" sz="1200" b="0" i="0" u="none" strike="noStrike">
                <a:solidFill>
                  <a:srgbClr val="000000"/>
                </a:solidFill>
                <a:effectLst/>
                <a:latin typeface="Arial" panose="020B0604020202020204" pitchFamily="34" charset="0"/>
              </a:rPr>
              <a:t> </a:t>
            </a:r>
            <a:r>
              <a:rPr lang="en-US" sz="1200" b="0" i="0">
                <a:solidFill>
                  <a:srgbClr val="000000"/>
                </a:solidFill>
                <a:effectLst/>
                <a:latin typeface="Arial" panose="020B0604020202020204" pitchFamily="34" charset="0"/>
              </a:rPr>
              <a:t>​</a:t>
            </a:r>
            <a:endParaRPr lang="en-US" sz="1800"/>
          </a:p>
        </p:txBody>
      </p:sp>
      <p:pic>
        <p:nvPicPr>
          <p:cNvPr id="7" name="Picture 6" descr="A person standing in front of a group of people in a field&#10;&#10;Description automatically generated">
            <a:extLst>
              <a:ext uri="{FF2B5EF4-FFF2-40B4-BE49-F238E27FC236}">
                <a16:creationId xmlns:a16="http://schemas.microsoft.com/office/drawing/2014/main" id="{80913CAD-51AB-4488-BC7E-39443E2F36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9800" y="1235672"/>
            <a:ext cx="2235382" cy="3920811"/>
          </a:xfrm>
          <a:prstGeom prst="rect">
            <a:avLst/>
          </a:prstGeom>
          <a:ln w="57150">
            <a:solidFill>
              <a:schemeClr val="tx2"/>
            </a:solidFill>
          </a:ln>
        </p:spPr>
      </p:pic>
      <p:pic>
        <p:nvPicPr>
          <p:cNvPr id="6" name="Picture 5">
            <a:extLst>
              <a:ext uri="{FF2B5EF4-FFF2-40B4-BE49-F238E27FC236}">
                <a16:creationId xmlns:a16="http://schemas.microsoft.com/office/drawing/2014/main" id="{D2151A51-C371-47AA-99C4-F99041DE43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1" name="Picture 10">
            <a:extLst>
              <a:ext uri="{FF2B5EF4-FFF2-40B4-BE49-F238E27FC236}">
                <a16:creationId xmlns:a16="http://schemas.microsoft.com/office/drawing/2014/main" id="{8D5AA2A9-E5C9-4A2D-85DA-DA688341E50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918880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291A-FF80-4B6E-AC4B-F0DED4E5D173}"/>
              </a:ext>
            </a:extLst>
          </p:cNvPr>
          <p:cNvSpPr>
            <a:spLocks noGrp="1"/>
          </p:cNvSpPr>
          <p:nvPr>
            <p:ph type="title"/>
          </p:nvPr>
        </p:nvSpPr>
        <p:spPr>
          <a:xfrm>
            <a:off x="457200" y="274638"/>
            <a:ext cx="8229600" cy="1143000"/>
          </a:xfrm>
        </p:spPr>
        <p:txBody>
          <a:bodyPr anchor="ctr">
            <a:normAutofit/>
          </a:bodyPr>
          <a:lstStyle/>
          <a:p>
            <a:r>
              <a:rPr lang="en-US"/>
              <a:t>An Intergenerational Approach</a:t>
            </a:r>
          </a:p>
        </p:txBody>
      </p:sp>
      <p:sp>
        <p:nvSpPr>
          <p:cNvPr id="3" name="Content Placeholder 2">
            <a:extLst>
              <a:ext uri="{FF2B5EF4-FFF2-40B4-BE49-F238E27FC236}">
                <a16:creationId xmlns:a16="http://schemas.microsoft.com/office/drawing/2014/main" id="{7A0B45F1-2FCB-4055-9A84-BD02212CC5B0}"/>
              </a:ext>
            </a:extLst>
          </p:cNvPr>
          <p:cNvSpPr>
            <a:spLocks noGrp="1"/>
          </p:cNvSpPr>
          <p:nvPr>
            <p:ph sz="half" idx="1"/>
          </p:nvPr>
        </p:nvSpPr>
        <p:spPr>
          <a:xfrm>
            <a:off x="4210493" y="1600201"/>
            <a:ext cx="4614530" cy="3524692"/>
          </a:xfrm>
        </p:spPr>
        <p:txBody>
          <a:bodyPr>
            <a:normAutofit fontScale="92500" lnSpcReduction="10000"/>
          </a:bodyPr>
          <a:lstStyle/>
          <a:p>
            <a:pPr>
              <a:lnSpc>
                <a:spcPct val="90000"/>
              </a:lnSpc>
            </a:pPr>
            <a:r>
              <a:rPr lang="en-US"/>
              <a:t>“Connecting AI/AN children and families with their Native language and cultural practices supports a world view that promotes cognitive, physical, and emotional well-being for children, their families, and the staff working in AI/AN communities.”</a:t>
            </a:r>
          </a:p>
        </p:txBody>
      </p:sp>
      <p:sp>
        <p:nvSpPr>
          <p:cNvPr id="5" name="Slide Number Placeholder 4">
            <a:extLst>
              <a:ext uri="{FF2B5EF4-FFF2-40B4-BE49-F238E27FC236}">
                <a16:creationId xmlns:a16="http://schemas.microsoft.com/office/drawing/2014/main" id="{3353ADE1-D8A2-4AD4-AEE4-E5618F728E7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5A06B27B-7B9C-B94B-BDD7-57FF17B14616}" type="slidenum">
              <a:rPr lang="en-US" smtClean="0"/>
              <a:pPr>
                <a:spcAft>
                  <a:spcPts val="600"/>
                </a:spcAft>
              </a:pPr>
              <a:t>16</a:t>
            </a:fld>
            <a:endParaRPr lang="en-US"/>
          </a:p>
        </p:txBody>
      </p:sp>
      <p:sp>
        <p:nvSpPr>
          <p:cNvPr id="8" name="Content Placeholder 2">
            <a:extLst>
              <a:ext uri="{FF2B5EF4-FFF2-40B4-BE49-F238E27FC236}">
                <a16:creationId xmlns:a16="http://schemas.microsoft.com/office/drawing/2014/main" id="{5AC1677C-81AE-489B-98CB-A27164D9D721}"/>
              </a:ext>
            </a:extLst>
          </p:cNvPr>
          <p:cNvSpPr txBox="1">
            <a:spLocks/>
          </p:cNvSpPr>
          <p:nvPr/>
        </p:nvSpPr>
        <p:spPr>
          <a:xfrm>
            <a:off x="457200" y="5307456"/>
            <a:ext cx="8048847" cy="59319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90000"/>
              </a:lnSpc>
            </a:pPr>
            <a:r>
              <a:rPr lang="en-US" sz="1100" b="0" i="0" u="none" strike="noStrike">
                <a:solidFill>
                  <a:srgbClr val="000000"/>
                </a:solidFill>
                <a:effectLst/>
                <a:latin typeface="Arial" panose="020B0604020202020204" pitchFamily="34" charset="0"/>
              </a:rPr>
              <a:t>Source: Office of Planning, Research &amp; Evaluation. (2020). </a:t>
            </a:r>
            <a:r>
              <a:rPr lang="en-US" sz="1100" b="0" i="1" u="none" strike="noStrike">
                <a:solidFill>
                  <a:srgbClr val="000000"/>
                </a:solidFill>
                <a:effectLst/>
                <a:latin typeface="Arial" panose="020B0604020202020204" pitchFamily="34" charset="0"/>
              </a:rPr>
              <a:t>Home and Community Native Language and Cultural Experiences Among AI/AN Children in Region XI Head Start: Findings from the American Indian and Alaska Native Head Start Family and Child Experiences Survey 2015</a:t>
            </a:r>
            <a:r>
              <a:rPr lang="en-US" sz="1100" b="0" i="0" u="none" strike="noStrike">
                <a:solidFill>
                  <a:srgbClr val="000000"/>
                </a:solidFill>
                <a:effectLst/>
                <a:latin typeface="Arial" panose="020B0604020202020204" pitchFamily="34" charset="0"/>
              </a:rPr>
              <a:t>. U.S. Department of Health and Human Services, Administration for Children and Families. </a:t>
            </a:r>
            <a:r>
              <a:rPr lang="en-US" sz="1100" b="0" i="0" u="sng" strike="noStrike">
                <a:solidFill>
                  <a:srgbClr val="0000FF"/>
                </a:solidFill>
                <a:effectLst/>
                <a:latin typeface="Arial" panose="020B0604020202020204" pitchFamily="34" charset="0"/>
                <a:hlinkClick r:id="rId3"/>
              </a:rPr>
              <a:t>https://www.acf.hhs.gov/opre/resource/home-and-community-native-language-and-cultural-experiences-among-ai-an-children-in-region-xi-head-start</a:t>
            </a:r>
            <a:r>
              <a:rPr lang="en-US" sz="1100" b="0" i="0" u="none" strike="noStrike">
                <a:solidFill>
                  <a:srgbClr val="000000"/>
                </a:solidFill>
                <a:effectLst/>
                <a:latin typeface="Arial" panose="020B0604020202020204" pitchFamily="34" charset="0"/>
              </a:rPr>
              <a:t> </a:t>
            </a:r>
            <a:r>
              <a:rPr lang="en-US" sz="1100" b="0" i="0">
                <a:solidFill>
                  <a:srgbClr val="000000"/>
                </a:solidFill>
                <a:effectLst/>
                <a:latin typeface="Arial" panose="020B0604020202020204" pitchFamily="34" charset="0"/>
              </a:rPr>
              <a:t>​</a:t>
            </a:r>
            <a:endParaRPr lang="en-US" sz="1100"/>
          </a:p>
        </p:txBody>
      </p:sp>
      <p:pic>
        <p:nvPicPr>
          <p:cNvPr id="7" name="Picture 6" descr="A close up of a rock&#10;&#10;Description automatically generated">
            <a:extLst>
              <a:ext uri="{FF2B5EF4-FFF2-40B4-BE49-F238E27FC236}">
                <a16:creationId xmlns:a16="http://schemas.microsoft.com/office/drawing/2014/main" id="{F5A38EA3-EDC2-48D6-ADAA-01AF8A8113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977" y="1629182"/>
            <a:ext cx="3572539" cy="2679657"/>
          </a:xfrm>
          <a:prstGeom prst="rect">
            <a:avLst/>
          </a:prstGeom>
          <a:ln w="57150">
            <a:solidFill>
              <a:schemeClr val="tx2"/>
            </a:solidFill>
          </a:ln>
        </p:spPr>
      </p:pic>
      <p:pic>
        <p:nvPicPr>
          <p:cNvPr id="6" name="Picture 5">
            <a:extLst>
              <a:ext uri="{FF2B5EF4-FFF2-40B4-BE49-F238E27FC236}">
                <a16:creationId xmlns:a16="http://schemas.microsoft.com/office/drawing/2014/main" id="{3B713683-3ACF-4B64-B67B-A6F9A94473D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1" name="Picture 10">
            <a:extLst>
              <a:ext uri="{FF2B5EF4-FFF2-40B4-BE49-F238E27FC236}">
                <a16:creationId xmlns:a16="http://schemas.microsoft.com/office/drawing/2014/main" id="{6ED3EA18-37BE-414D-9DB8-7F64667840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370486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291A-FF80-4B6E-AC4B-F0DED4E5D173}"/>
              </a:ext>
            </a:extLst>
          </p:cNvPr>
          <p:cNvSpPr>
            <a:spLocks noGrp="1"/>
          </p:cNvSpPr>
          <p:nvPr>
            <p:ph type="title"/>
          </p:nvPr>
        </p:nvSpPr>
        <p:spPr>
          <a:xfrm>
            <a:off x="457200" y="274638"/>
            <a:ext cx="8229600" cy="1143000"/>
          </a:xfrm>
        </p:spPr>
        <p:txBody>
          <a:bodyPr anchor="ctr">
            <a:normAutofit/>
          </a:bodyPr>
          <a:lstStyle/>
          <a:p>
            <a:r>
              <a:rPr lang="en-US"/>
              <a:t>An Intergenerational Approach</a:t>
            </a:r>
          </a:p>
        </p:txBody>
      </p:sp>
      <p:sp>
        <p:nvSpPr>
          <p:cNvPr id="3" name="Content Placeholder 2">
            <a:extLst>
              <a:ext uri="{FF2B5EF4-FFF2-40B4-BE49-F238E27FC236}">
                <a16:creationId xmlns:a16="http://schemas.microsoft.com/office/drawing/2014/main" id="{7A0B45F1-2FCB-4055-9A84-BD02212CC5B0}"/>
              </a:ext>
            </a:extLst>
          </p:cNvPr>
          <p:cNvSpPr>
            <a:spLocks noGrp="1"/>
          </p:cNvSpPr>
          <p:nvPr>
            <p:ph sz="half" idx="1"/>
          </p:nvPr>
        </p:nvSpPr>
        <p:spPr>
          <a:xfrm>
            <a:off x="457199" y="1417637"/>
            <a:ext cx="4763387" cy="3788502"/>
          </a:xfrm>
        </p:spPr>
        <p:txBody>
          <a:bodyPr>
            <a:normAutofit fontScale="92500" lnSpcReduction="20000"/>
          </a:bodyPr>
          <a:lstStyle/>
          <a:p>
            <a:pPr>
              <a:lnSpc>
                <a:spcPct val="90000"/>
              </a:lnSpc>
            </a:pPr>
            <a:r>
              <a:rPr lang="en-US"/>
              <a:t>“I believe that in our language and culture we find the strength and resiliency that have allowed our people to survive to now. And I think that through that, we will continue to thrive as Tribal Nations.” </a:t>
            </a:r>
          </a:p>
          <a:p>
            <a:pPr marL="0" indent="0">
              <a:lnSpc>
                <a:spcPct val="90000"/>
              </a:lnSpc>
              <a:buNone/>
            </a:pPr>
            <a:endParaRPr lang="en-US"/>
          </a:p>
          <a:p>
            <a:pPr marL="0" indent="0">
              <a:lnSpc>
                <a:spcPct val="90000"/>
              </a:lnSpc>
              <a:buNone/>
            </a:pPr>
            <a:r>
              <a:rPr lang="en-US"/>
              <a:t>~ Tribal early childhood education program administrator</a:t>
            </a:r>
          </a:p>
        </p:txBody>
      </p:sp>
      <p:sp>
        <p:nvSpPr>
          <p:cNvPr id="5" name="Slide Number Placeholder 4">
            <a:extLst>
              <a:ext uri="{FF2B5EF4-FFF2-40B4-BE49-F238E27FC236}">
                <a16:creationId xmlns:a16="http://schemas.microsoft.com/office/drawing/2014/main" id="{3353ADE1-D8A2-4AD4-AEE4-E5618F728E7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5A06B27B-7B9C-B94B-BDD7-57FF17B14616}" type="slidenum">
              <a:rPr lang="en-US" smtClean="0"/>
              <a:pPr>
                <a:spcAft>
                  <a:spcPts val="600"/>
                </a:spcAft>
              </a:pPr>
              <a:t>17</a:t>
            </a:fld>
            <a:endParaRPr lang="en-US"/>
          </a:p>
        </p:txBody>
      </p:sp>
      <p:sp>
        <p:nvSpPr>
          <p:cNvPr id="8" name="Content Placeholder 2">
            <a:extLst>
              <a:ext uri="{FF2B5EF4-FFF2-40B4-BE49-F238E27FC236}">
                <a16:creationId xmlns:a16="http://schemas.microsoft.com/office/drawing/2014/main" id="{5AC1677C-81AE-489B-98CB-A27164D9D721}"/>
              </a:ext>
            </a:extLst>
          </p:cNvPr>
          <p:cNvSpPr txBox="1">
            <a:spLocks/>
          </p:cNvSpPr>
          <p:nvPr/>
        </p:nvSpPr>
        <p:spPr>
          <a:xfrm>
            <a:off x="457199" y="5358941"/>
            <a:ext cx="8048847" cy="6817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90000"/>
              </a:lnSpc>
            </a:pPr>
            <a:r>
              <a:rPr lang="en-US" sz="1100" b="0" i="0" u="none" strike="noStrike">
                <a:solidFill>
                  <a:srgbClr val="000000"/>
                </a:solidFill>
                <a:effectLst/>
                <a:latin typeface="Arial" panose="020B0604020202020204" pitchFamily="34" charset="0"/>
              </a:rPr>
              <a:t>Source: Office of Planning, Research &amp; Evaluation. (2020). </a:t>
            </a:r>
            <a:r>
              <a:rPr lang="en-US" sz="1100" b="0" i="1" u="none" strike="noStrike">
                <a:solidFill>
                  <a:srgbClr val="000000"/>
                </a:solidFill>
                <a:effectLst/>
                <a:latin typeface="Arial" panose="020B0604020202020204" pitchFamily="34" charset="0"/>
              </a:rPr>
              <a:t>Home and Community Native Language and Cultural Experiences Among AI/AN Children in Region XI Head Start: Findings from the American Indian and Alaska Native Head Start Family and Child Experiences Survey 2015</a:t>
            </a:r>
            <a:r>
              <a:rPr lang="en-US" sz="1100" b="0" i="0" u="none" strike="noStrike">
                <a:solidFill>
                  <a:srgbClr val="000000"/>
                </a:solidFill>
                <a:effectLst/>
                <a:latin typeface="Arial" panose="020B0604020202020204" pitchFamily="34" charset="0"/>
              </a:rPr>
              <a:t>. U.S. Department of Health and Human Services, Administration for Children and Families. </a:t>
            </a:r>
            <a:r>
              <a:rPr lang="en-US" sz="1100" b="0" i="0" u="sng" strike="noStrike">
                <a:solidFill>
                  <a:srgbClr val="0000FF"/>
                </a:solidFill>
                <a:effectLst/>
                <a:latin typeface="Arial" panose="020B0604020202020204" pitchFamily="34" charset="0"/>
                <a:hlinkClick r:id="rId3"/>
              </a:rPr>
              <a:t>https://www.acf.hhs.gov/opre/resource/home-and-community-native-language-and-cultural-experiences-among-ai-an-children-in-region-xi-head-start</a:t>
            </a:r>
            <a:r>
              <a:rPr lang="en-US" sz="1100" b="0" i="0" u="none" strike="noStrike">
                <a:solidFill>
                  <a:srgbClr val="000000"/>
                </a:solidFill>
                <a:effectLst/>
                <a:latin typeface="Arial" panose="020B0604020202020204" pitchFamily="34" charset="0"/>
              </a:rPr>
              <a:t> </a:t>
            </a:r>
            <a:r>
              <a:rPr lang="en-US" sz="1100" b="0" i="0">
                <a:solidFill>
                  <a:srgbClr val="000000"/>
                </a:solidFill>
                <a:effectLst/>
                <a:latin typeface="Arial" panose="020B0604020202020204" pitchFamily="34" charset="0"/>
              </a:rPr>
              <a:t>​</a:t>
            </a:r>
            <a:endParaRPr lang="en-US" sz="1100"/>
          </a:p>
        </p:txBody>
      </p:sp>
      <p:pic>
        <p:nvPicPr>
          <p:cNvPr id="10" name="Picture 9" descr="A person standing in front of a forest&#10;&#10;Description automatically generated">
            <a:extLst>
              <a:ext uri="{FF2B5EF4-FFF2-40B4-BE49-F238E27FC236}">
                <a16:creationId xmlns:a16="http://schemas.microsoft.com/office/drawing/2014/main" id="{70A00A00-7E74-4D95-97D6-3007BFE1BC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2284" y="1499036"/>
            <a:ext cx="2727251" cy="3636335"/>
          </a:xfrm>
          <a:prstGeom prst="rect">
            <a:avLst/>
          </a:prstGeom>
          <a:ln w="57150">
            <a:solidFill>
              <a:schemeClr val="tx2"/>
            </a:solidFill>
          </a:ln>
        </p:spPr>
      </p:pic>
      <p:pic>
        <p:nvPicPr>
          <p:cNvPr id="6" name="Picture 5">
            <a:extLst>
              <a:ext uri="{FF2B5EF4-FFF2-40B4-BE49-F238E27FC236}">
                <a16:creationId xmlns:a16="http://schemas.microsoft.com/office/drawing/2014/main" id="{1387A177-0E0F-4BF8-914C-182277EB7A8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7" name="Picture 6">
            <a:extLst>
              <a:ext uri="{FF2B5EF4-FFF2-40B4-BE49-F238E27FC236}">
                <a16:creationId xmlns:a16="http://schemas.microsoft.com/office/drawing/2014/main" id="{7512C99A-E0FD-4419-868D-B515A1A935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67029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291A-FF80-4B6E-AC4B-F0DED4E5D173}"/>
              </a:ext>
            </a:extLst>
          </p:cNvPr>
          <p:cNvSpPr>
            <a:spLocks noGrp="1"/>
          </p:cNvSpPr>
          <p:nvPr>
            <p:ph type="title"/>
          </p:nvPr>
        </p:nvSpPr>
        <p:spPr>
          <a:xfrm>
            <a:off x="457200" y="274638"/>
            <a:ext cx="8229600" cy="1143000"/>
          </a:xfrm>
        </p:spPr>
        <p:txBody>
          <a:bodyPr anchor="ctr">
            <a:normAutofit/>
          </a:bodyPr>
          <a:lstStyle/>
          <a:p>
            <a:r>
              <a:rPr lang="en-US"/>
              <a:t>An Intergenerational Approach</a:t>
            </a:r>
          </a:p>
        </p:txBody>
      </p:sp>
      <p:sp>
        <p:nvSpPr>
          <p:cNvPr id="3" name="Content Placeholder 2">
            <a:extLst>
              <a:ext uri="{FF2B5EF4-FFF2-40B4-BE49-F238E27FC236}">
                <a16:creationId xmlns:a16="http://schemas.microsoft.com/office/drawing/2014/main" id="{7A0B45F1-2FCB-4055-9A84-BD02212CC5B0}"/>
              </a:ext>
            </a:extLst>
          </p:cNvPr>
          <p:cNvSpPr>
            <a:spLocks noGrp="1"/>
          </p:cNvSpPr>
          <p:nvPr>
            <p:ph sz="half" idx="1"/>
          </p:nvPr>
        </p:nvSpPr>
        <p:spPr>
          <a:xfrm>
            <a:off x="457200" y="1600200"/>
            <a:ext cx="4038600" cy="4525963"/>
          </a:xfrm>
        </p:spPr>
        <p:txBody>
          <a:bodyPr>
            <a:normAutofit/>
          </a:bodyPr>
          <a:lstStyle/>
          <a:p>
            <a:pPr>
              <a:lnSpc>
                <a:spcPct val="90000"/>
              </a:lnSpc>
            </a:pPr>
            <a:r>
              <a:rPr lang="en-US" sz="1800" b="0" i="0" u="none" strike="noStrike">
                <a:solidFill>
                  <a:srgbClr val="000000"/>
                </a:solidFill>
                <a:effectLst/>
                <a:latin typeface="Arial" panose="020B0604020202020204" pitchFamily="34" charset="0"/>
              </a:rPr>
              <a:t>Source: Office of Planning, Research &amp; Evaluation. (2020). </a:t>
            </a:r>
            <a:r>
              <a:rPr lang="en-US" sz="1800" b="0" i="1" u="none" strike="noStrike">
                <a:solidFill>
                  <a:srgbClr val="000000"/>
                </a:solidFill>
                <a:effectLst/>
                <a:latin typeface="Arial" panose="020B0604020202020204" pitchFamily="34" charset="0"/>
              </a:rPr>
              <a:t>Home and Community Native Language and Cultural Experiences Among AI/AN Children in Region XI Head Start: Findings from the American Indian and Alaska Native Head Start Family and Child Experiences Survey 2015</a:t>
            </a:r>
            <a:r>
              <a:rPr lang="en-US" sz="1800" b="0" i="0" u="none" strike="noStrike">
                <a:solidFill>
                  <a:srgbClr val="000000"/>
                </a:solidFill>
                <a:effectLst/>
                <a:latin typeface="Arial" panose="020B0604020202020204" pitchFamily="34" charset="0"/>
              </a:rPr>
              <a:t>. U.S. Department of Health and Human Services, Administration for Children and Families. </a:t>
            </a:r>
            <a:r>
              <a:rPr lang="en-US" sz="1800" b="0" i="0" u="sng" strike="noStrike">
                <a:solidFill>
                  <a:srgbClr val="0000FF"/>
                </a:solidFill>
                <a:effectLst/>
                <a:latin typeface="Arial" panose="020B0604020202020204" pitchFamily="34" charset="0"/>
                <a:hlinkClick r:id="rId3"/>
              </a:rPr>
              <a:t>https://www.acf.hhs.gov/opre/resource/home-and-community-native-language-and-cultural-experiences-among-ai-an-children-in-region-xi-head-start</a:t>
            </a:r>
            <a:r>
              <a:rPr lang="en-US" sz="1800" b="0" i="0" u="none" strike="noStrike">
                <a:solidFill>
                  <a:srgbClr val="000000"/>
                </a:solidFill>
                <a:effectLst/>
                <a:latin typeface="Arial" panose="020B0604020202020204" pitchFamily="34" charset="0"/>
              </a:rPr>
              <a:t> </a:t>
            </a:r>
            <a:r>
              <a:rPr lang="en-US" sz="1800" b="0" i="0">
                <a:solidFill>
                  <a:srgbClr val="000000"/>
                </a:solidFill>
                <a:effectLst/>
                <a:latin typeface="Arial" panose="020B0604020202020204" pitchFamily="34" charset="0"/>
              </a:rPr>
              <a:t>​</a:t>
            </a:r>
            <a:endParaRPr lang="en-US"/>
          </a:p>
        </p:txBody>
      </p:sp>
      <p:pic>
        <p:nvPicPr>
          <p:cNvPr id="7" name="Picture 6">
            <a:extLst>
              <a:ext uri="{FF2B5EF4-FFF2-40B4-BE49-F238E27FC236}">
                <a16:creationId xmlns:a16="http://schemas.microsoft.com/office/drawing/2014/main" id="{AC7875F1-2539-4F20-92D8-B0AB330956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15865" y="1417638"/>
            <a:ext cx="3503269" cy="4525963"/>
          </a:xfrm>
          <a:prstGeom prst="rect">
            <a:avLst/>
          </a:prstGeom>
          <a:noFill/>
          <a:ln w="38100">
            <a:solidFill>
              <a:schemeClr val="tx2"/>
            </a:solidFill>
          </a:ln>
        </p:spPr>
      </p:pic>
      <p:sp>
        <p:nvSpPr>
          <p:cNvPr id="5" name="Slide Number Placeholder 4">
            <a:extLst>
              <a:ext uri="{FF2B5EF4-FFF2-40B4-BE49-F238E27FC236}">
                <a16:creationId xmlns:a16="http://schemas.microsoft.com/office/drawing/2014/main" id="{3353ADE1-D8A2-4AD4-AEE4-E5618F728E7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5A06B27B-7B9C-B94B-BDD7-57FF17B14616}" type="slidenum">
              <a:rPr lang="en-US" smtClean="0"/>
              <a:pPr>
                <a:spcAft>
                  <a:spcPts val="600"/>
                </a:spcAft>
              </a:pPr>
              <a:t>18</a:t>
            </a:fld>
            <a:endParaRPr lang="en-US"/>
          </a:p>
        </p:txBody>
      </p:sp>
      <p:pic>
        <p:nvPicPr>
          <p:cNvPr id="6" name="Picture 5">
            <a:extLst>
              <a:ext uri="{FF2B5EF4-FFF2-40B4-BE49-F238E27FC236}">
                <a16:creationId xmlns:a16="http://schemas.microsoft.com/office/drawing/2014/main" id="{411969C9-4BBB-4315-939C-E87875BFFC7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0" name="Picture 9">
            <a:extLst>
              <a:ext uri="{FF2B5EF4-FFF2-40B4-BE49-F238E27FC236}">
                <a16:creationId xmlns:a16="http://schemas.microsoft.com/office/drawing/2014/main" id="{4BEA5E9C-964A-401C-922E-1F9C4FEF072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477759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1931-93ED-48F4-8A42-E3AC9885E28F}"/>
              </a:ext>
            </a:extLst>
          </p:cNvPr>
          <p:cNvSpPr>
            <a:spLocks noGrp="1"/>
          </p:cNvSpPr>
          <p:nvPr>
            <p:ph type="title"/>
          </p:nvPr>
        </p:nvSpPr>
        <p:spPr>
          <a:xfrm>
            <a:off x="1223158" y="179741"/>
            <a:ext cx="7850931" cy="1143000"/>
          </a:xfrm>
        </p:spPr>
        <p:txBody>
          <a:bodyPr>
            <a:noAutofit/>
          </a:bodyPr>
          <a:lstStyle/>
          <a:p>
            <a:r>
              <a:rPr lang="en-US" sz="3000" dirty="0"/>
              <a:t>Resource: </a:t>
            </a:r>
            <a:r>
              <a:rPr lang="en-US" sz="3000" i="1" dirty="0"/>
              <a:t>Language for Life: Nourishing Indigenous Languages in the Home</a:t>
            </a:r>
          </a:p>
        </p:txBody>
      </p:sp>
      <p:sp>
        <p:nvSpPr>
          <p:cNvPr id="5" name="Slide Number Placeholder 4">
            <a:extLst>
              <a:ext uri="{FF2B5EF4-FFF2-40B4-BE49-F238E27FC236}">
                <a16:creationId xmlns:a16="http://schemas.microsoft.com/office/drawing/2014/main" id="{2CA3AA3C-37FA-41CB-A02F-562975CEAFD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sp>
        <p:nvSpPr>
          <p:cNvPr id="7" name="Rectangle 6">
            <a:extLst>
              <a:ext uri="{FF2B5EF4-FFF2-40B4-BE49-F238E27FC236}">
                <a16:creationId xmlns:a16="http://schemas.microsoft.com/office/drawing/2014/main" id="{DA5E38C2-899A-44A0-96FF-1A110D3FAE15}"/>
              </a:ext>
            </a:extLst>
          </p:cNvPr>
          <p:cNvSpPr/>
          <p:nvPr/>
        </p:nvSpPr>
        <p:spPr>
          <a:xfrm>
            <a:off x="391145" y="5593164"/>
            <a:ext cx="861688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Source: First Peoples’ Cultural Council. (</a:t>
            </a:r>
            <a:r>
              <a:rPr lang="en-US" sz="1200" dirty="0">
                <a:solidFill>
                  <a:prstClr val="black"/>
                </a:solidFill>
                <a:latin typeface="Arial"/>
              </a:rPr>
              <a:t>2019</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r>
              <a:rPr kumimoji="0" lang="en-US" sz="1200" b="0" i="1" u="none" strike="noStrike" kern="1200" cap="none" spc="0" normalizeH="0" baseline="0" noProof="0" dirty="0">
                <a:ln>
                  <a:noFill/>
                </a:ln>
                <a:solidFill>
                  <a:prstClr val="black"/>
                </a:solidFill>
                <a:effectLst/>
                <a:uLnTx/>
                <a:uFillTx/>
                <a:latin typeface="Arial"/>
                <a:ea typeface="+mn-ea"/>
                <a:cs typeface="+mn-cs"/>
              </a:rPr>
              <a:t>Language for Life: Nourishing Indigenous Languages in the Home</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r>
              <a:rPr kumimoji="0" lang="en-US" sz="1200" b="0" i="0" u="none" strike="noStrike" kern="1200" cap="none" spc="0" normalizeH="0" baseline="0" noProof="0" dirty="0">
                <a:ln>
                  <a:noFill/>
                </a:ln>
                <a:solidFill>
                  <a:prstClr val="black"/>
                </a:solidFill>
                <a:effectLst/>
                <a:uLnTx/>
                <a:uFillTx/>
                <a:latin typeface="Arial"/>
                <a:ea typeface="+mn-ea"/>
                <a:cs typeface="+mn-cs"/>
                <a:hlinkClick r:id="rId3"/>
              </a:rPr>
              <a:t>https://fpcc.ca/wp-content/uploads/2020/08/FPCC-LanguageforLife-190318-WEB.pdf</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p>
        </p:txBody>
      </p:sp>
      <p:pic>
        <p:nvPicPr>
          <p:cNvPr id="8" name="Picture 7">
            <a:extLst>
              <a:ext uri="{FF2B5EF4-FFF2-40B4-BE49-F238E27FC236}">
                <a16:creationId xmlns:a16="http://schemas.microsoft.com/office/drawing/2014/main" id="{810104E7-DC1D-4724-96FB-A1E2D3655E06}"/>
              </a:ext>
            </a:extLst>
          </p:cNvPr>
          <p:cNvPicPr>
            <a:picLocks noChangeAspect="1"/>
          </p:cNvPicPr>
          <p:nvPr/>
        </p:nvPicPr>
        <p:blipFill>
          <a:blip r:embed="rId4"/>
          <a:srcRect/>
          <a:stretch/>
        </p:blipFill>
        <p:spPr>
          <a:xfrm rot="20434740">
            <a:off x="2169085" y="1635745"/>
            <a:ext cx="2654823" cy="3390812"/>
          </a:xfrm>
          <a:prstGeom prst="rect">
            <a:avLst/>
          </a:prstGeom>
          <a:ln>
            <a:solidFill>
              <a:schemeClr val="tx1"/>
            </a:solidFill>
          </a:ln>
        </p:spPr>
      </p:pic>
      <p:pic>
        <p:nvPicPr>
          <p:cNvPr id="10" name="Content Placeholder 5">
            <a:extLst>
              <a:ext uri="{FF2B5EF4-FFF2-40B4-BE49-F238E27FC236}">
                <a16:creationId xmlns:a16="http://schemas.microsoft.com/office/drawing/2014/main" id="{96F47508-B092-4092-978B-F8216F8D76CB}"/>
              </a:ext>
            </a:extLst>
          </p:cNvPr>
          <p:cNvPicPr>
            <a:picLocks noGrp="1" noChangeAspect="1"/>
          </p:cNvPicPr>
          <p:nvPr>
            <p:ph idx="1"/>
          </p:nvPr>
        </p:nvPicPr>
        <p:blipFill>
          <a:blip r:embed="rId5"/>
          <a:srcRect/>
          <a:stretch/>
        </p:blipFill>
        <p:spPr>
          <a:xfrm>
            <a:off x="3927198" y="1322741"/>
            <a:ext cx="3090290" cy="3968903"/>
          </a:xfrm>
          <a:prstGeom prst="rect">
            <a:avLst/>
          </a:prstGeom>
          <a:ln w="12700">
            <a:solidFill>
              <a:schemeClr val="tx1"/>
            </a:solidFill>
          </a:ln>
        </p:spPr>
      </p:pic>
      <p:pic>
        <p:nvPicPr>
          <p:cNvPr id="3" name="Picture 2">
            <a:extLst>
              <a:ext uri="{FF2B5EF4-FFF2-40B4-BE49-F238E27FC236}">
                <a16:creationId xmlns:a16="http://schemas.microsoft.com/office/drawing/2014/main" id="{422DC8C3-7184-4FD0-AC0D-207B71EA039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6" name="Picture 5">
            <a:extLst>
              <a:ext uri="{FF2B5EF4-FFF2-40B4-BE49-F238E27FC236}">
                <a16:creationId xmlns:a16="http://schemas.microsoft.com/office/drawing/2014/main" id="{0D210FB0-6184-4C83-95DE-EB932BC199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3835273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841D-9AD7-4ACB-B00F-8F8D4E4BE7BD}"/>
              </a:ext>
            </a:extLst>
          </p:cNvPr>
          <p:cNvSpPr>
            <a:spLocks noGrp="1"/>
          </p:cNvSpPr>
          <p:nvPr>
            <p:ph type="title"/>
          </p:nvPr>
        </p:nvSpPr>
        <p:spPr>
          <a:xfrm>
            <a:off x="286861" y="387857"/>
            <a:ext cx="8229600" cy="763920"/>
          </a:xfrm>
        </p:spPr>
        <p:txBody>
          <a:bodyPr/>
          <a:lstStyle/>
          <a:p>
            <a:r>
              <a:rPr lang="en-US"/>
              <a:t>Presenters</a:t>
            </a:r>
          </a:p>
        </p:txBody>
      </p:sp>
      <p:pic>
        <p:nvPicPr>
          <p:cNvPr id="11" name="Picture 10">
            <a:extLst>
              <a:ext uri="{FF2B5EF4-FFF2-40B4-BE49-F238E27FC236}">
                <a16:creationId xmlns:a16="http://schemas.microsoft.com/office/drawing/2014/main" id="{991B6249-EC6F-4F3D-AA26-C440FA427BB1}"/>
              </a:ext>
            </a:extLst>
          </p:cNvPr>
          <p:cNvPicPr>
            <a:picLocks noChangeAspect="1"/>
          </p:cNvPicPr>
          <p:nvPr/>
        </p:nvPicPr>
        <p:blipFill>
          <a:blip r:embed="rId3"/>
          <a:srcRect/>
          <a:stretch/>
        </p:blipFill>
        <p:spPr>
          <a:xfrm>
            <a:off x="794395" y="1418923"/>
            <a:ext cx="1919022" cy="2382890"/>
          </a:xfrm>
          <a:prstGeom prst="ellipse">
            <a:avLst/>
          </a:prstGeom>
          <a:ln w="63500" cap="rnd">
            <a:solidFill>
              <a:schemeClr val="accent1"/>
            </a:solidFill>
          </a:ln>
          <a:effectLst/>
          <a:scene3d>
            <a:camera prst="orthographicFront"/>
            <a:lightRig rig="contrasting" dir="t">
              <a:rot lat="0" lon="0" rev="3000000"/>
            </a:lightRig>
          </a:scene3d>
          <a:sp3d contourW="7620">
            <a:bevelT w="95250" h="31750"/>
            <a:contourClr>
              <a:srgbClr val="333333"/>
            </a:contourClr>
          </a:sp3d>
        </p:spPr>
      </p:pic>
      <p:sp>
        <p:nvSpPr>
          <p:cNvPr id="13" name="Content Placeholder 12">
            <a:extLst>
              <a:ext uri="{FF2B5EF4-FFF2-40B4-BE49-F238E27FC236}">
                <a16:creationId xmlns:a16="http://schemas.microsoft.com/office/drawing/2014/main" id="{592B2E0F-89D0-4CAD-A971-E0E5FC76128B}"/>
              </a:ext>
            </a:extLst>
          </p:cNvPr>
          <p:cNvSpPr>
            <a:spLocks noGrp="1"/>
          </p:cNvSpPr>
          <p:nvPr>
            <p:ph idx="1"/>
          </p:nvPr>
        </p:nvSpPr>
        <p:spPr>
          <a:xfrm>
            <a:off x="527210" y="3941693"/>
            <a:ext cx="2453392" cy="1784737"/>
          </a:xfrm>
        </p:spPr>
        <p:txBody>
          <a:bodyPr vert="horz" lIns="91440" tIns="45720" rIns="91440" bIns="45720" rtlCol="0" anchor="t">
            <a:normAutofit fontScale="92500" lnSpcReduction="10000"/>
          </a:bodyPr>
          <a:lstStyle/>
          <a:p>
            <a:pPr marL="0" indent="0" algn="ctr">
              <a:buNone/>
            </a:pPr>
            <a:r>
              <a:rPr lang="en-US" altLang="en-US" sz="1400" b="1"/>
              <a:t>Melody </a:t>
            </a:r>
          </a:p>
          <a:p>
            <a:pPr marL="0" indent="0" algn="ctr">
              <a:buNone/>
            </a:pPr>
            <a:r>
              <a:rPr lang="en-US" altLang="en-US" sz="1400" b="1"/>
              <a:t>Redbird-Post </a:t>
            </a:r>
          </a:p>
          <a:p>
            <a:pPr marL="0" indent="0" algn="ctr">
              <a:buNone/>
            </a:pPr>
            <a:r>
              <a:rPr lang="en-US" altLang="en-US" sz="1400"/>
              <a:t>Project Director</a:t>
            </a:r>
          </a:p>
          <a:p>
            <a:pPr marL="0" indent="0" algn="ctr">
              <a:buNone/>
            </a:pPr>
            <a:r>
              <a:rPr lang="en-US" altLang="en-US" sz="1400"/>
              <a:t>Technical Assistance</a:t>
            </a:r>
          </a:p>
          <a:p>
            <a:pPr marL="0" indent="0" algn="ctr">
              <a:buNone/>
            </a:pPr>
            <a:r>
              <a:rPr lang="en-US" altLang="en-US" sz="1400"/>
              <a:t>Specialist,</a:t>
            </a:r>
          </a:p>
          <a:p>
            <a:pPr marL="0" indent="0" algn="ctr">
              <a:buNone/>
            </a:pPr>
            <a:r>
              <a:rPr lang="en-US" altLang="en-US" sz="1400"/>
              <a:t>Region I                       National Center on Tribal Early Childhood Development</a:t>
            </a:r>
          </a:p>
          <a:p>
            <a:endParaRPr lang="en-US"/>
          </a:p>
        </p:txBody>
      </p:sp>
      <p:sp>
        <p:nvSpPr>
          <p:cNvPr id="17" name="Slide Number Placeholder 4">
            <a:extLst>
              <a:ext uri="{FF2B5EF4-FFF2-40B4-BE49-F238E27FC236}">
                <a16:creationId xmlns:a16="http://schemas.microsoft.com/office/drawing/2014/main" id="{39B584F4-62F9-4F43-A68F-58BDA8DA63DD}"/>
              </a:ext>
            </a:extLst>
          </p:cNvPr>
          <p:cNvSpPr>
            <a:spLocks noGrp="1"/>
          </p:cNvSpPr>
          <p:nvPr>
            <p:ph type="sldNum" sz="quarter" idx="12"/>
          </p:nvPr>
        </p:nvSpPr>
        <p:spPr>
          <a:xfrm>
            <a:off x="6553200" y="5611866"/>
            <a:ext cx="2133600" cy="273844"/>
          </a:xfrm>
        </p:spPr>
        <p:txBody>
          <a:bodyPr/>
          <a:lstStyle/>
          <a:p>
            <a:fld id="{5A06B27B-7B9C-B94B-BDD7-57FF17B14616}" type="slidenum">
              <a:rPr lang="en-US" smtClean="0"/>
              <a:t>2</a:t>
            </a:fld>
            <a:endParaRPr lang="en-US"/>
          </a:p>
        </p:txBody>
      </p:sp>
      <p:pic>
        <p:nvPicPr>
          <p:cNvPr id="4" name="Picture 3">
            <a:extLst>
              <a:ext uri="{FF2B5EF4-FFF2-40B4-BE49-F238E27FC236}">
                <a16:creationId xmlns:a16="http://schemas.microsoft.com/office/drawing/2014/main" id="{C348F0C0-5053-41D4-AC99-493697259698}"/>
              </a:ext>
            </a:extLst>
          </p:cNvPr>
          <p:cNvPicPr>
            <a:picLocks noChangeAspect="1"/>
          </p:cNvPicPr>
          <p:nvPr/>
        </p:nvPicPr>
        <p:blipFill rotWithShape="1">
          <a:blip r:embed="rId4"/>
          <a:srcRect l="10502" t="5051" r="10455" b="7591"/>
          <a:stretch/>
        </p:blipFill>
        <p:spPr>
          <a:xfrm>
            <a:off x="3732844" y="1418923"/>
            <a:ext cx="1886558" cy="2365476"/>
          </a:xfrm>
          <a:prstGeom prst="ellipse">
            <a:avLst/>
          </a:prstGeom>
          <a:ln w="63500" cap="rnd">
            <a:solidFill>
              <a:schemeClr val="accent1">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10" name="Content Placeholder 12">
            <a:extLst>
              <a:ext uri="{FF2B5EF4-FFF2-40B4-BE49-F238E27FC236}">
                <a16:creationId xmlns:a16="http://schemas.microsoft.com/office/drawing/2014/main" id="{55925165-1568-428C-B8A4-345149CA133E}"/>
              </a:ext>
            </a:extLst>
          </p:cNvPr>
          <p:cNvSpPr txBox="1">
            <a:spLocks/>
          </p:cNvSpPr>
          <p:nvPr/>
        </p:nvSpPr>
        <p:spPr>
          <a:xfrm>
            <a:off x="3218155" y="3910102"/>
            <a:ext cx="2707689" cy="1784737"/>
          </a:xfrm>
          <a:prstGeom prst="rect">
            <a:avLst/>
          </a:prstGeom>
        </p:spPr>
        <p:txBody>
          <a:bodyPr vert="horz" lIns="91440" tIns="45720" rIns="91440" bIns="45720" rtlCol="0">
            <a:normAutofit fontScale="4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b="1">
                <a:latin typeface="Arial" panose="020B0604020202020204" pitchFamily="34" charset="0"/>
                <a:cs typeface="Arial" panose="020B0604020202020204" pitchFamily="34" charset="0"/>
              </a:rPr>
              <a:t>Char</a:t>
            </a:r>
          </a:p>
          <a:p>
            <a:pPr marL="0" indent="0" algn="ctr">
              <a:buNone/>
            </a:pPr>
            <a:r>
              <a:rPr lang="en-US" altLang="en-US" b="1">
                <a:latin typeface="Arial" panose="020B0604020202020204" pitchFamily="34" charset="0"/>
                <a:cs typeface="Arial" panose="020B0604020202020204" pitchFamily="34" charset="0"/>
              </a:rPr>
              <a:t>Schank</a:t>
            </a:r>
          </a:p>
          <a:p>
            <a:pPr marL="0" indent="0" algn="ctr">
              <a:buNone/>
            </a:pPr>
            <a:r>
              <a:rPr lang="en-US" altLang="en-US">
                <a:latin typeface="Arial"/>
                <a:cs typeface="Arial"/>
              </a:rPr>
              <a:t>Technical Assistance Coordinator</a:t>
            </a:r>
          </a:p>
          <a:p>
            <a:pPr marL="0" indent="0" algn="ctr">
              <a:buNone/>
            </a:pPr>
            <a:r>
              <a:rPr lang="en-US" altLang="en-US">
                <a:latin typeface="Arial"/>
                <a:cs typeface="Arial"/>
              </a:rPr>
              <a:t>Technical Assistance</a:t>
            </a:r>
          </a:p>
          <a:p>
            <a:pPr marL="0" indent="0" algn="ctr">
              <a:buNone/>
            </a:pPr>
            <a:r>
              <a:rPr lang="en-US" altLang="en-US">
                <a:latin typeface="Arial"/>
                <a:cs typeface="Arial"/>
              </a:rPr>
              <a:t>Specialist,</a:t>
            </a:r>
          </a:p>
          <a:p>
            <a:pPr marL="0" indent="0" algn="ctr">
              <a:buNone/>
            </a:pPr>
            <a:r>
              <a:rPr lang="en-US" altLang="en-US">
                <a:latin typeface="Arial"/>
                <a:cs typeface="Arial"/>
              </a:rPr>
              <a:t>Regions VII &amp; VIII</a:t>
            </a:r>
          </a:p>
          <a:p>
            <a:pPr marL="0" indent="0" algn="ctr">
              <a:buNone/>
            </a:pPr>
            <a:r>
              <a:rPr lang="en-US" altLang="en-US">
                <a:latin typeface="Arial"/>
                <a:cs typeface="Arial"/>
              </a:rPr>
              <a:t>National Center on Tribal Early Childhood Development</a:t>
            </a:r>
          </a:p>
          <a:p>
            <a:endParaRPr lang="en-US"/>
          </a:p>
        </p:txBody>
      </p:sp>
      <p:pic>
        <p:nvPicPr>
          <p:cNvPr id="3" name="Picture 2">
            <a:extLst>
              <a:ext uri="{FF2B5EF4-FFF2-40B4-BE49-F238E27FC236}">
                <a16:creationId xmlns:a16="http://schemas.microsoft.com/office/drawing/2014/main" id="{B471A10A-093F-46A4-AD07-7BF82D7B61EF}"/>
              </a:ext>
            </a:extLst>
          </p:cNvPr>
          <p:cNvPicPr>
            <a:picLocks noChangeAspect="1"/>
          </p:cNvPicPr>
          <p:nvPr/>
        </p:nvPicPr>
        <p:blipFill>
          <a:blip r:embed="rId5"/>
          <a:srcRect t="5695" b="5695"/>
          <a:stretch/>
        </p:blipFill>
        <p:spPr>
          <a:xfrm flipH="1">
            <a:off x="6498001" y="1436693"/>
            <a:ext cx="1886559" cy="2400892"/>
          </a:xfrm>
          <a:prstGeom prst="ellipse">
            <a:avLst/>
          </a:prstGeom>
          <a:ln w="63500" cap="rnd">
            <a:solidFill>
              <a:schemeClr val="accent1">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5" name="Content Placeholder 12">
            <a:extLst>
              <a:ext uri="{FF2B5EF4-FFF2-40B4-BE49-F238E27FC236}">
                <a16:creationId xmlns:a16="http://schemas.microsoft.com/office/drawing/2014/main" id="{65F8E08B-8975-4A4B-B545-A1EF381B2313}"/>
              </a:ext>
            </a:extLst>
          </p:cNvPr>
          <p:cNvSpPr txBox="1">
            <a:spLocks/>
          </p:cNvSpPr>
          <p:nvPr/>
        </p:nvSpPr>
        <p:spPr>
          <a:xfrm>
            <a:off x="6422780" y="3941693"/>
            <a:ext cx="2093681" cy="181632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300" b="1">
                <a:latin typeface="Arial" panose="020B0604020202020204" pitchFamily="34" charset="0"/>
                <a:ea typeface="Calibri" panose="020F0502020204030204" pitchFamily="34" charset="0"/>
                <a:cs typeface="Arial" panose="020B0604020202020204" pitchFamily="34" charset="0"/>
              </a:rPr>
              <a:t>Lisa </a:t>
            </a:r>
          </a:p>
          <a:p>
            <a:pPr marL="0" indent="0" algn="ctr">
              <a:buNone/>
            </a:pPr>
            <a:r>
              <a:rPr lang="en-US" sz="1300" b="1">
                <a:latin typeface="Arial" panose="020B0604020202020204" pitchFamily="34" charset="0"/>
                <a:ea typeface="Calibri" panose="020F0502020204030204" pitchFamily="34" charset="0"/>
                <a:cs typeface="Arial" panose="020B0604020202020204" pitchFamily="34" charset="0"/>
              </a:rPr>
              <a:t>Ojibway</a:t>
            </a:r>
          </a:p>
          <a:p>
            <a:pPr marL="0" indent="0" algn="ctr">
              <a:buNone/>
            </a:pPr>
            <a:r>
              <a:rPr lang="en-US" sz="1300">
                <a:latin typeface="Arial" panose="020B0604020202020204" pitchFamily="34" charset="0"/>
                <a:cs typeface="Arial" panose="020B0604020202020204" pitchFamily="34" charset="0"/>
              </a:rPr>
              <a:t>Infant Toddler Specialist, Tribal Liaison </a:t>
            </a:r>
          </a:p>
          <a:p>
            <a:pPr marL="0" indent="0" algn="ctr">
              <a:buNone/>
            </a:pPr>
            <a:r>
              <a:rPr lang="en-US" sz="1300">
                <a:latin typeface="Arial" panose="020B0604020202020204" pitchFamily="34" charset="0"/>
                <a:cs typeface="Arial" panose="020B0604020202020204" pitchFamily="34" charset="0"/>
              </a:rPr>
              <a:t>Infant Toddler Specialist Network</a:t>
            </a:r>
          </a:p>
          <a:p>
            <a:pPr marL="0" indent="0" algn="ctr">
              <a:buNone/>
            </a:pPr>
            <a:r>
              <a:rPr lang="en-US" sz="1300">
                <a:latin typeface="Arial" panose="020B0604020202020204" pitchFamily="34" charset="0"/>
                <a:cs typeface="Arial" panose="020B0604020202020204" pitchFamily="34" charset="0"/>
              </a:rPr>
              <a:t>Child Care State Capacity Building Center</a:t>
            </a:r>
          </a:p>
        </p:txBody>
      </p:sp>
      <p:pic>
        <p:nvPicPr>
          <p:cNvPr id="6" name="Picture 5">
            <a:extLst>
              <a:ext uri="{FF2B5EF4-FFF2-40B4-BE49-F238E27FC236}">
                <a16:creationId xmlns:a16="http://schemas.microsoft.com/office/drawing/2014/main" id="{44F104E1-B630-4190-8B03-B03ACEC1CD2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7" name="Picture 6">
            <a:extLst>
              <a:ext uri="{FF2B5EF4-FFF2-40B4-BE49-F238E27FC236}">
                <a16:creationId xmlns:a16="http://schemas.microsoft.com/office/drawing/2014/main" id="{40FCD89B-97CE-4EEA-911D-3B01538A174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25845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C9DA-35F5-4734-9B2D-4CF08E1D0732}"/>
              </a:ext>
            </a:extLst>
          </p:cNvPr>
          <p:cNvSpPr>
            <a:spLocks noGrp="1"/>
          </p:cNvSpPr>
          <p:nvPr>
            <p:ph type="title"/>
          </p:nvPr>
        </p:nvSpPr>
        <p:spPr>
          <a:xfrm>
            <a:off x="457200" y="274638"/>
            <a:ext cx="8229600" cy="1143000"/>
          </a:xfrm>
        </p:spPr>
        <p:txBody>
          <a:bodyPr anchor="ctr">
            <a:normAutofit/>
          </a:bodyPr>
          <a:lstStyle/>
          <a:p>
            <a:r>
              <a:rPr lang="en-US" dirty="0"/>
              <a:t>Community Events as a Strategy</a:t>
            </a:r>
          </a:p>
        </p:txBody>
      </p:sp>
      <p:sp>
        <p:nvSpPr>
          <p:cNvPr id="3" name="Content Placeholder 2">
            <a:extLst>
              <a:ext uri="{FF2B5EF4-FFF2-40B4-BE49-F238E27FC236}">
                <a16:creationId xmlns:a16="http://schemas.microsoft.com/office/drawing/2014/main" id="{26F38744-25DE-4F35-A11C-2295C258C310}"/>
              </a:ext>
            </a:extLst>
          </p:cNvPr>
          <p:cNvSpPr>
            <a:spLocks noGrp="1"/>
          </p:cNvSpPr>
          <p:nvPr>
            <p:ph sz="half" idx="1"/>
          </p:nvPr>
        </p:nvSpPr>
        <p:spPr>
          <a:xfrm>
            <a:off x="457200" y="1600200"/>
            <a:ext cx="4038600" cy="4525963"/>
          </a:xfrm>
        </p:spPr>
        <p:txBody>
          <a:bodyPr>
            <a:normAutofit/>
          </a:bodyPr>
          <a:lstStyle/>
          <a:p>
            <a:pPr>
              <a:lnSpc>
                <a:spcPct val="90000"/>
              </a:lnSpc>
            </a:pPr>
            <a:r>
              <a:rPr lang="en-US" dirty="0"/>
              <a:t>Introduce adults and children to the Tribal language in a fun, enjoyable way</a:t>
            </a:r>
          </a:p>
          <a:p>
            <a:pPr>
              <a:lnSpc>
                <a:spcPct val="90000"/>
              </a:lnSpc>
            </a:pPr>
            <a:endParaRPr lang="en-US" dirty="0"/>
          </a:p>
          <a:p>
            <a:pPr>
              <a:lnSpc>
                <a:spcPct val="90000"/>
              </a:lnSpc>
            </a:pPr>
            <a:r>
              <a:rPr lang="en-US" dirty="0"/>
              <a:t>Participants control their own level of participation</a:t>
            </a:r>
          </a:p>
          <a:p>
            <a:pPr>
              <a:lnSpc>
                <a:spcPct val="90000"/>
              </a:lnSpc>
            </a:pPr>
            <a:endParaRPr lang="en-US" dirty="0"/>
          </a:p>
          <a:p>
            <a:pPr>
              <a:lnSpc>
                <a:spcPct val="90000"/>
              </a:lnSpc>
            </a:pPr>
            <a:r>
              <a:rPr lang="en-US" dirty="0"/>
              <a:t>Share knowledge</a:t>
            </a:r>
          </a:p>
        </p:txBody>
      </p:sp>
      <p:pic>
        <p:nvPicPr>
          <p:cNvPr id="10" name="Content Placeholder 9" descr="A group of people standing in a room&#10;&#10;Description automatically generated">
            <a:extLst>
              <a:ext uri="{FF2B5EF4-FFF2-40B4-BE49-F238E27FC236}">
                <a16:creationId xmlns:a16="http://schemas.microsoft.com/office/drawing/2014/main" id="{F71E45A1-C1B4-4C85-8CCD-08D89D7865ED}"/>
              </a:ext>
            </a:extLst>
          </p:cNvPr>
          <p:cNvPicPr>
            <a:picLocks noGrp="1" noChangeAspect="1"/>
          </p:cNvPicPr>
          <p:nvPr>
            <p:ph sz="half" idx="2"/>
          </p:nvPr>
        </p:nvPicPr>
        <p:blipFill rotWithShape="1">
          <a:blip r:embed="rId3"/>
          <a:srcRect l="15698" r="17380" b="3"/>
          <a:stretch/>
        </p:blipFill>
        <p:spPr>
          <a:xfrm>
            <a:off x="4648200" y="1600200"/>
            <a:ext cx="4038600" cy="4525963"/>
          </a:xfrm>
          <a:noFill/>
        </p:spPr>
      </p:pic>
      <p:sp>
        <p:nvSpPr>
          <p:cNvPr id="6" name="Slide Number Placeholder 5">
            <a:extLst>
              <a:ext uri="{FF2B5EF4-FFF2-40B4-BE49-F238E27FC236}">
                <a16:creationId xmlns:a16="http://schemas.microsoft.com/office/drawing/2014/main" id="{A45F7452-69CF-45BC-9059-068ABE39E68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5A06B27B-7B9C-B94B-BDD7-57FF17B14616}" type="slidenum">
              <a:rPr lang="en-US" smtClean="0"/>
              <a:pPr>
                <a:spcAft>
                  <a:spcPts val="600"/>
                </a:spcAft>
              </a:pPr>
              <a:t>20</a:t>
            </a:fld>
            <a:endParaRPr lang="en-US"/>
          </a:p>
        </p:txBody>
      </p:sp>
      <p:pic>
        <p:nvPicPr>
          <p:cNvPr id="4" name="Picture 3">
            <a:extLst>
              <a:ext uri="{FF2B5EF4-FFF2-40B4-BE49-F238E27FC236}">
                <a16:creationId xmlns:a16="http://schemas.microsoft.com/office/drawing/2014/main" id="{F2D1977D-70B3-47D4-ACB4-D123EC9F4C9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8" name="Picture 7">
            <a:extLst>
              <a:ext uri="{FF2B5EF4-FFF2-40B4-BE49-F238E27FC236}">
                <a16:creationId xmlns:a16="http://schemas.microsoft.com/office/drawing/2014/main" id="{4181B665-2E7B-47F9-9580-2418CB2E58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4199135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C9DA-35F5-4734-9B2D-4CF08E1D0732}"/>
              </a:ext>
            </a:extLst>
          </p:cNvPr>
          <p:cNvSpPr>
            <a:spLocks noGrp="1"/>
          </p:cNvSpPr>
          <p:nvPr>
            <p:ph type="title"/>
          </p:nvPr>
        </p:nvSpPr>
        <p:spPr/>
        <p:txBody>
          <a:bodyPr/>
          <a:lstStyle/>
          <a:p>
            <a:r>
              <a:rPr lang="en-US" dirty="0"/>
              <a:t>Community Events as a Strategy</a:t>
            </a:r>
          </a:p>
        </p:txBody>
      </p:sp>
      <p:sp>
        <p:nvSpPr>
          <p:cNvPr id="4" name="Content Placeholder 3">
            <a:extLst>
              <a:ext uri="{FF2B5EF4-FFF2-40B4-BE49-F238E27FC236}">
                <a16:creationId xmlns:a16="http://schemas.microsoft.com/office/drawing/2014/main" id="{D1832719-8F40-47B9-93B9-7EA4E3A3CFE9}"/>
              </a:ext>
            </a:extLst>
          </p:cNvPr>
          <p:cNvSpPr>
            <a:spLocks noGrp="1"/>
          </p:cNvSpPr>
          <p:nvPr>
            <p:ph sz="half" idx="2"/>
          </p:nvPr>
        </p:nvSpPr>
        <p:spPr>
          <a:xfrm>
            <a:off x="5016481" y="1417638"/>
            <a:ext cx="4038600" cy="4389396"/>
          </a:xfrm>
        </p:spPr>
        <p:txBody>
          <a:bodyPr>
            <a:normAutofit/>
          </a:bodyPr>
          <a:lstStyle/>
          <a:p>
            <a:r>
              <a:rPr lang="en-US" dirty="0"/>
              <a:t>Creates a safe space to practice and use the language</a:t>
            </a:r>
          </a:p>
          <a:p>
            <a:endParaRPr lang="en-US" dirty="0"/>
          </a:p>
          <a:p>
            <a:r>
              <a:rPr lang="en-US" dirty="0"/>
              <a:t>Helps maintain motivation to learn</a:t>
            </a:r>
          </a:p>
          <a:p>
            <a:endParaRPr lang="en-US" dirty="0"/>
          </a:p>
          <a:p>
            <a:r>
              <a:rPr lang="en-US" dirty="0"/>
              <a:t>Provides a multi-generational setting</a:t>
            </a:r>
          </a:p>
          <a:p>
            <a:endParaRPr lang="en-US" dirty="0"/>
          </a:p>
        </p:txBody>
      </p:sp>
      <p:sp>
        <p:nvSpPr>
          <p:cNvPr id="6" name="Slide Number Placeholder 5">
            <a:extLst>
              <a:ext uri="{FF2B5EF4-FFF2-40B4-BE49-F238E27FC236}">
                <a16:creationId xmlns:a16="http://schemas.microsoft.com/office/drawing/2014/main" id="{A45F7452-69CF-45BC-9059-068ABE39E683}"/>
              </a:ext>
            </a:extLst>
          </p:cNvPr>
          <p:cNvSpPr>
            <a:spLocks noGrp="1"/>
          </p:cNvSpPr>
          <p:nvPr>
            <p:ph type="sldNum" sz="quarter" idx="12"/>
          </p:nvPr>
        </p:nvSpPr>
        <p:spPr/>
        <p:txBody>
          <a:bodyPr/>
          <a:lstStyle/>
          <a:p>
            <a:fld id="{5A06B27B-7B9C-B94B-BDD7-57FF17B14616}" type="slidenum">
              <a:rPr lang="en-US" smtClean="0"/>
              <a:t>21</a:t>
            </a:fld>
            <a:endParaRPr lang="en-US"/>
          </a:p>
        </p:txBody>
      </p:sp>
      <p:pic>
        <p:nvPicPr>
          <p:cNvPr id="10" name="Content Placeholder 9" descr="A group of people sitting at a table&#10;&#10;Description automatically generated">
            <a:extLst>
              <a:ext uri="{FF2B5EF4-FFF2-40B4-BE49-F238E27FC236}">
                <a16:creationId xmlns:a16="http://schemas.microsoft.com/office/drawing/2014/main" id="{734393E5-1755-4F02-950C-247505B3BABC}"/>
              </a:ext>
            </a:extLst>
          </p:cNvPr>
          <p:cNvPicPr>
            <a:picLocks noGrp="1" noChangeAspect="1"/>
          </p:cNvPicPr>
          <p:nvPr>
            <p:ph sz="half" idx="1"/>
          </p:nvPr>
        </p:nvPicPr>
        <p:blipFill>
          <a:blip r:embed="rId3"/>
          <a:stretch>
            <a:fillRect/>
          </a:stretch>
        </p:blipFill>
        <p:spPr>
          <a:xfrm>
            <a:off x="88919" y="2043123"/>
            <a:ext cx="4927562" cy="2771753"/>
          </a:xfrm>
        </p:spPr>
      </p:pic>
      <p:pic>
        <p:nvPicPr>
          <p:cNvPr id="3" name="Picture 2">
            <a:extLst>
              <a:ext uri="{FF2B5EF4-FFF2-40B4-BE49-F238E27FC236}">
                <a16:creationId xmlns:a16="http://schemas.microsoft.com/office/drawing/2014/main" id="{C7E0E822-7E33-4943-A001-CE188FCED0E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8" name="Picture 7">
            <a:extLst>
              <a:ext uri="{FF2B5EF4-FFF2-40B4-BE49-F238E27FC236}">
                <a16:creationId xmlns:a16="http://schemas.microsoft.com/office/drawing/2014/main" id="{4F0F5EF0-695A-4803-B97D-92CAFB9A99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302487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1931-93ED-48F4-8A42-E3AC9885E28F}"/>
              </a:ext>
            </a:extLst>
          </p:cNvPr>
          <p:cNvSpPr>
            <a:spLocks noGrp="1"/>
          </p:cNvSpPr>
          <p:nvPr>
            <p:ph type="title"/>
          </p:nvPr>
        </p:nvSpPr>
        <p:spPr>
          <a:xfrm>
            <a:off x="646534" y="136525"/>
            <a:ext cx="7850931" cy="1143000"/>
          </a:xfrm>
        </p:spPr>
        <p:txBody>
          <a:bodyPr>
            <a:noAutofit/>
          </a:bodyPr>
          <a:lstStyle/>
          <a:p>
            <a:pPr algn="ctr"/>
            <a:r>
              <a:rPr lang="en-US" sz="3000" dirty="0"/>
              <a:t>Resource: </a:t>
            </a:r>
            <a:br>
              <a:rPr lang="en-US" sz="3000" dirty="0"/>
            </a:br>
            <a:r>
              <a:rPr lang="en-US" sz="3000" i="1" dirty="0"/>
              <a:t>Planning Community Language Events</a:t>
            </a:r>
          </a:p>
        </p:txBody>
      </p:sp>
      <p:sp>
        <p:nvSpPr>
          <p:cNvPr id="5" name="Slide Number Placeholder 4">
            <a:extLst>
              <a:ext uri="{FF2B5EF4-FFF2-40B4-BE49-F238E27FC236}">
                <a16:creationId xmlns:a16="http://schemas.microsoft.com/office/drawing/2014/main" id="{2CA3AA3C-37FA-41CB-A02F-562975CEAFD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sp>
        <p:nvSpPr>
          <p:cNvPr id="7" name="Rectangle 6">
            <a:extLst>
              <a:ext uri="{FF2B5EF4-FFF2-40B4-BE49-F238E27FC236}">
                <a16:creationId xmlns:a16="http://schemas.microsoft.com/office/drawing/2014/main" id="{DA5E38C2-899A-44A0-96FF-1A110D3FAE15}"/>
              </a:ext>
            </a:extLst>
          </p:cNvPr>
          <p:cNvSpPr/>
          <p:nvPr/>
        </p:nvSpPr>
        <p:spPr>
          <a:xfrm>
            <a:off x="391145" y="5593164"/>
            <a:ext cx="861688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Source: Chief </a:t>
            </a:r>
            <a:r>
              <a:rPr kumimoji="0" lang="en-US" sz="1200" b="0" i="0" u="none" strike="noStrike" kern="1200" cap="none" spc="0" normalizeH="0" baseline="0" noProof="0" dirty="0" err="1">
                <a:ln>
                  <a:noFill/>
                </a:ln>
                <a:solidFill>
                  <a:prstClr val="black"/>
                </a:solidFill>
                <a:effectLst/>
                <a:uLnTx/>
                <a:uFillTx/>
                <a:latin typeface="Arial"/>
                <a:ea typeface="+mn-ea"/>
                <a:cs typeface="+mn-cs"/>
              </a:rPr>
              <a:t>Atahm</a:t>
            </a:r>
            <a:r>
              <a:rPr kumimoji="0" lang="en-US" sz="1200" b="0" i="0" u="none" strike="noStrike" kern="1200" cap="none" spc="0" normalizeH="0" baseline="0" noProof="0" dirty="0">
                <a:ln>
                  <a:noFill/>
                </a:ln>
                <a:solidFill>
                  <a:prstClr val="black"/>
                </a:solidFill>
                <a:effectLst/>
                <a:uLnTx/>
                <a:uFillTx/>
                <a:latin typeface="Arial"/>
                <a:ea typeface="+mn-ea"/>
                <a:cs typeface="+mn-cs"/>
              </a:rPr>
              <a:t> School. (</a:t>
            </a:r>
            <a:r>
              <a:rPr lang="en-US" sz="1200" dirty="0">
                <a:solidFill>
                  <a:prstClr val="black"/>
                </a:solidFill>
                <a:latin typeface="Arial"/>
              </a:rPr>
              <a:t>2018</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r>
              <a:rPr kumimoji="0" lang="en-US" sz="1200" b="0" i="1" u="none" strike="noStrike" kern="1200" cap="none" spc="0" normalizeH="0" baseline="0" noProof="0" dirty="0">
                <a:ln>
                  <a:noFill/>
                </a:ln>
                <a:solidFill>
                  <a:prstClr val="black"/>
                </a:solidFill>
                <a:effectLst/>
                <a:uLnTx/>
                <a:uFillTx/>
                <a:latin typeface="Arial"/>
                <a:ea typeface="+mn-ea"/>
                <a:cs typeface="+mn-cs"/>
              </a:rPr>
              <a:t>Planning Community Language Events</a:t>
            </a:r>
            <a:r>
              <a:rPr kumimoji="0" lang="en-US" sz="1200" b="0" i="0" u="none" strike="noStrike" kern="1200" cap="none" spc="0" normalizeH="0" baseline="0" noProof="0" dirty="0">
                <a:ln>
                  <a:noFill/>
                </a:ln>
                <a:solidFill>
                  <a:prstClr val="black"/>
                </a:solidFill>
                <a:effectLst/>
                <a:uLnTx/>
                <a:uFillTx/>
                <a:latin typeface="Arial"/>
                <a:ea typeface="+mn-ea"/>
                <a:cs typeface="+mn-cs"/>
              </a:rPr>
              <a:t>. Adams Lake Indian Band, First Peoples’ Cultural Council. </a:t>
            </a:r>
            <a:r>
              <a:rPr kumimoji="0" lang="en-US" sz="1200" b="0" i="0" u="none" strike="noStrike" kern="1200" cap="none" spc="0" normalizeH="0" baseline="0" noProof="0" dirty="0">
                <a:ln>
                  <a:noFill/>
                </a:ln>
                <a:solidFill>
                  <a:prstClr val="black"/>
                </a:solidFill>
                <a:effectLst/>
                <a:uLnTx/>
                <a:uFillTx/>
                <a:latin typeface="Arial"/>
                <a:ea typeface="+mn-ea"/>
                <a:cs typeface="+mn-cs"/>
                <a:hlinkClick r:id="rId3"/>
              </a:rPr>
              <a:t>https://fpcc.ca/wp-content/uploads/2020/08/FPCC-LanguageforLife-190318-WEB.pdf</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p>
        </p:txBody>
      </p:sp>
      <p:pic>
        <p:nvPicPr>
          <p:cNvPr id="8" name="Picture 7">
            <a:extLst>
              <a:ext uri="{FF2B5EF4-FFF2-40B4-BE49-F238E27FC236}">
                <a16:creationId xmlns:a16="http://schemas.microsoft.com/office/drawing/2014/main" id="{810104E7-DC1D-4724-96FB-A1E2D3655E06}"/>
              </a:ext>
            </a:extLst>
          </p:cNvPr>
          <p:cNvPicPr>
            <a:picLocks noChangeAspect="1"/>
          </p:cNvPicPr>
          <p:nvPr/>
        </p:nvPicPr>
        <p:blipFill>
          <a:blip r:embed="rId4"/>
          <a:srcRect/>
          <a:stretch/>
        </p:blipFill>
        <p:spPr>
          <a:xfrm rot="20434740">
            <a:off x="2179296" y="1635745"/>
            <a:ext cx="2634400" cy="3390812"/>
          </a:xfrm>
          <a:prstGeom prst="rect">
            <a:avLst/>
          </a:prstGeom>
          <a:ln>
            <a:solidFill>
              <a:schemeClr val="tx1"/>
            </a:solidFill>
          </a:ln>
        </p:spPr>
      </p:pic>
      <p:pic>
        <p:nvPicPr>
          <p:cNvPr id="10" name="Content Placeholder 5">
            <a:extLst>
              <a:ext uri="{FF2B5EF4-FFF2-40B4-BE49-F238E27FC236}">
                <a16:creationId xmlns:a16="http://schemas.microsoft.com/office/drawing/2014/main" id="{96F47508-B092-4092-978B-F8216F8D76CB}"/>
              </a:ext>
            </a:extLst>
          </p:cNvPr>
          <p:cNvPicPr>
            <a:picLocks noGrp="1" noChangeAspect="1"/>
          </p:cNvPicPr>
          <p:nvPr>
            <p:ph idx="1"/>
          </p:nvPr>
        </p:nvPicPr>
        <p:blipFill>
          <a:blip r:embed="rId5"/>
          <a:srcRect/>
          <a:stretch/>
        </p:blipFill>
        <p:spPr>
          <a:xfrm>
            <a:off x="3930577" y="1322741"/>
            <a:ext cx="3083532" cy="3968903"/>
          </a:xfrm>
          <a:prstGeom prst="rect">
            <a:avLst/>
          </a:prstGeom>
          <a:ln w="12700">
            <a:solidFill>
              <a:schemeClr val="tx1"/>
            </a:solidFill>
          </a:ln>
        </p:spPr>
      </p:pic>
      <p:pic>
        <p:nvPicPr>
          <p:cNvPr id="3" name="Picture 2">
            <a:extLst>
              <a:ext uri="{FF2B5EF4-FFF2-40B4-BE49-F238E27FC236}">
                <a16:creationId xmlns:a16="http://schemas.microsoft.com/office/drawing/2014/main" id="{D86A4C1A-6D20-4B5E-B280-DC09658EB1B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6" name="Picture 5">
            <a:extLst>
              <a:ext uri="{FF2B5EF4-FFF2-40B4-BE49-F238E27FC236}">
                <a16:creationId xmlns:a16="http://schemas.microsoft.com/office/drawing/2014/main" id="{9B599D13-E28D-49E6-94FD-37DC278829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740340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C9DA-35F5-4734-9B2D-4CF08E1D0732}"/>
              </a:ext>
            </a:extLst>
          </p:cNvPr>
          <p:cNvSpPr>
            <a:spLocks noGrp="1"/>
          </p:cNvSpPr>
          <p:nvPr>
            <p:ph type="title"/>
          </p:nvPr>
        </p:nvSpPr>
        <p:spPr>
          <a:xfrm>
            <a:off x="457200" y="274638"/>
            <a:ext cx="8229600" cy="1143000"/>
          </a:xfrm>
        </p:spPr>
        <p:txBody>
          <a:bodyPr anchor="ctr">
            <a:normAutofit/>
          </a:bodyPr>
          <a:lstStyle/>
          <a:p>
            <a:r>
              <a:rPr lang="en-US" dirty="0"/>
              <a:t>Types of Events</a:t>
            </a:r>
          </a:p>
        </p:txBody>
      </p:sp>
      <p:sp>
        <p:nvSpPr>
          <p:cNvPr id="3" name="Content Placeholder 2">
            <a:extLst>
              <a:ext uri="{FF2B5EF4-FFF2-40B4-BE49-F238E27FC236}">
                <a16:creationId xmlns:a16="http://schemas.microsoft.com/office/drawing/2014/main" id="{26F38744-25DE-4F35-A11C-2295C258C310}"/>
              </a:ext>
            </a:extLst>
          </p:cNvPr>
          <p:cNvSpPr>
            <a:spLocks noGrp="1"/>
          </p:cNvSpPr>
          <p:nvPr>
            <p:ph sz="half" idx="1"/>
          </p:nvPr>
        </p:nvSpPr>
        <p:spPr>
          <a:xfrm>
            <a:off x="457200" y="1600200"/>
            <a:ext cx="4038600" cy="4525963"/>
          </a:xfrm>
        </p:spPr>
        <p:txBody>
          <a:bodyPr>
            <a:normAutofit/>
          </a:bodyPr>
          <a:lstStyle/>
          <a:p>
            <a:pPr>
              <a:lnSpc>
                <a:spcPct val="90000"/>
              </a:lnSpc>
            </a:pPr>
            <a:r>
              <a:rPr lang="en-US" dirty="0"/>
              <a:t>Singing</a:t>
            </a:r>
          </a:p>
          <a:p>
            <a:pPr>
              <a:lnSpc>
                <a:spcPct val="90000"/>
              </a:lnSpc>
            </a:pPr>
            <a:r>
              <a:rPr lang="en-US" dirty="0"/>
              <a:t>Storytelling</a:t>
            </a:r>
          </a:p>
          <a:p>
            <a:pPr>
              <a:lnSpc>
                <a:spcPct val="90000"/>
              </a:lnSpc>
            </a:pPr>
            <a:r>
              <a:rPr lang="en-US" dirty="0"/>
              <a:t>Cultural field trips</a:t>
            </a:r>
          </a:p>
          <a:p>
            <a:pPr>
              <a:lnSpc>
                <a:spcPct val="90000"/>
              </a:lnSpc>
            </a:pPr>
            <a:r>
              <a:rPr lang="en-US" dirty="0"/>
              <a:t>Place names</a:t>
            </a:r>
          </a:p>
          <a:p>
            <a:pPr>
              <a:lnSpc>
                <a:spcPct val="90000"/>
              </a:lnSpc>
            </a:pPr>
            <a:r>
              <a:rPr lang="en-US" dirty="0"/>
              <a:t>Language games</a:t>
            </a:r>
          </a:p>
          <a:p>
            <a:pPr>
              <a:lnSpc>
                <a:spcPct val="90000"/>
              </a:lnSpc>
            </a:pPr>
            <a:r>
              <a:rPr lang="en-US" dirty="0"/>
              <a:t>Language projects</a:t>
            </a:r>
          </a:p>
          <a:p>
            <a:pPr>
              <a:lnSpc>
                <a:spcPct val="90000"/>
              </a:lnSpc>
            </a:pPr>
            <a:r>
              <a:rPr lang="en-US" dirty="0"/>
              <a:t>Community meal or feast</a:t>
            </a:r>
          </a:p>
        </p:txBody>
      </p:sp>
      <p:pic>
        <p:nvPicPr>
          <p:cNvPr id="10" name="Content Placeholder 9">
            <a:extLst>
              <a:ext uri="{FF2B5EF4-FFF2-40B4-BE49-F238E27FC236}">
                <a16:creationId xmlns:a16="http://schemas.microsoft.com/office/drawing/2014/main" id="{F71E45A1-C1B4-4C85-8CCD-08D89D7865ED}"/>
              </a:ext>
            </a:extLst>
          </p:cNvPr>
          <p:cNvPicPr>
            <a:picLocks noGrp="1" noChangeAspect="1"/>
          </p:cNvPicPr>
          <p:nvPr>
            <p:ph sz="half" idx="2"/>
          </p:nvPr>
        </p:nvPicPr>
        <p:blipFill>
          <a:blip r:embed="rId3"/>
          <a:srcRect l="24826" r="24826"/>
          <a:stretch/>
        </p:blipFill>
        <p:spPr>
          <a:xfrm>
            <a:off x="4838206" y="1417638"/>
            <a:ext cx="4038600" cy="4525963"/>
          </a:xfrm>
          <a:noFill/>
        </p:spPr>
      </p:pic>
      <p:sp>
        <p:nvSpPr>
          <p:cNvPr id="6" name="Slide Number Placeholder 5">
            <a:extLst>
              <a:ext uri="{FF2B5EF4-FFF2-40B4-BE49-F238E27FC236}">
                <a16:creationId xmlns:a16="http://schemas.microsoft.com/office/drawing/2014/main" id="{A45F7452-69CF-45BC-9059-068ABE39E68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5A06B27B-7B9C-B94B-BDD7-57FF17B14616}" type="slidenum">
              <a:rPr lang="en-US" smtClean="0"/>
              <a:pPr>
                <a:spcAft>
                  <a:spcPts val="600"/>
                </a:spcAft>
              </a:pPr>
              <a:t>23</a:t>
            </a:fld>
            <a:endParaRPr lang="en-US"/>
          </a:p>
        </p:txBody>
      </p:sp>
      <p:pic>
        <p:nvPicPr>
          <p:cNvPr id="4" name="Picture 3">
            <a:extLst>
              <a:ext uri="{FF2B5EF4-FFF2-40B4-BE49-F238E27FC236}">
                <a16:creationId xmlns:a16="http://schemas.microsoft.com/office/drawing/2014/main" id="{9CEBC071-2E24-4B3C-9C1A-F422CF75C95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8" name="Picture 7">
            <a:extLst>
              <a:ext uri="{FF2B5EF4-FFF2-40B4-BE49-F238E27FC236}">
                <a16:creationId xmlns:a16="http://schemas.microsoft.com/office/drawing/2014/main" id="{9ABDBDC9-9528-4BDC-9716-43F8BBD8C4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3987272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1931-93ED-48F4-8A42-E3AC9885E28F}"/>
              </a:ext>
            </a:extLst>
          </p:cNvPr>
          <p:cNvSpPr>
            <a:spLocks noGrp="1"/>
          </p:cNvSpPr>
          <p:nvPr>
            <p:ph type="title"/>
          </p:nvPr>
        </p:nvSpPr>
        <p:spPr>
          <a:xfrm>
            <a:off x="774123" y="134467"/>
            <a:ext cx="7850931" cy="1143000"/>
          </a:xfrm>
        </p:spPr>
        <p:txBody>
          <a:bodyPr>
            <a:noAutofit/>
          </a:bodyPr>
          <a:lstStyle/>
          <a:p>
            <a:r>
              <a:rPr lang="en-US" sz="3000" dirty="0"/>
              <a:t>Resource: </a:t>
            </a:r>
            <a:r>
              <a:rPr lang="en-US" sz="3000" i="1" dirty="0"/>
              <a:t>Virtual and At Home Language Revitalization Program Ideas</a:t>
            </a:r>
          </a:p>
        </p:txBody>
      </p:sp>
      <p:sp>
        <p:nvSpPr>
          <p:cNvPr id="5" name="Slide Number Placeholder 4">
            <a:extLst>
              <a:ext uri="{FF2B5EF4-FFF2-40B4-BE49-F238E27FC236}">
                <a16:creationId xmlns:a16="http://schemas.microsoft.com/office/drawing/2014/main" id="{2CA3AA3C-37FA-41CB-A02F-562975CEAFD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sp>
        <p:nvSpPr>
          <p:cNvPr id="7" name="Rectangle 6">
            <a:extLst>
              <a:ext uri="{FF2B5EF4-FFF2-40B4-BE49-F238E27FC236}">
                <a16:creationId xmlns:a16="http://schemas.microsoft.com/office/drawing/2014/main" id="{DA5E38C2-899A-44A0-96FF-1A110D3FAE15}"/>
              </a:ext>
            </a:extLst>
          </p:cNvPr>
          <p:cNvSpPr/>
          <p:nvPr/>
        </p:nvSpPr>
        <p:spPr>
          <a:xfrm>
            <a:off x="391145" y="5593164"/>
            <a:ext cx="861688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Source: First Peoples’ Cultural Council. (</a:t>
            </a:r>
            <a:r>
              <a:rPr lang="en-US" sz="1200" dirty="0">
                <a:solidFill>
                  <a:prstClr val="black"/>
                </a:solidFill>
                <a:latin typeface="Arial"/>
              </a:rPr>
              <a:t>2019</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r>
              <a:rPr kumimoji="0" lang="en-US" sz="1200" b="0" i="1" u="none" strike="noStrike" kern="1200" cap="none" spc="0" normalizeH="0" baseline="0" noProof="0" dirty="0">
                <a:ln>
                  <a:noFill/>
                </a:ln>
                <a:solidFill>
                  <a:prstClr val="black"/>
                </a:solidFill>
                <a:effectLst/>
                <a:uLnTx/>
                <a:uFillTx/>
                <a:latin typeface="Arial"/>
                <a:ea typeface="+mn-ea"/>
                <a:cs typeface="+mn-cs"/>
              </a:rPr>
              <a:t>Virtual and At Home Language Revitalization Program Ideas</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r>
              <a:rPr kumimoji="0" lang="en-US" sz="1200" b="0" i="0" u="none" strike="noStrike" kern="1200" cap="none" spc="0" normalizeH="0" baseline="0" noProof="0" dirty="0">
                <a:ln>
                  <a:noFill/>
                </a:ln>
                <a:solidFill>
                  <a:prstClr val="black"/>
                </a:solidFill>
                <a:effectLst/>
                <a:uLnTx/>
                <a:uFillTx/>
                <a:latin typeface="Arial"/>
                <a:ea typeface="+mn-ea"/>
                <a:cs typeface="+mn-cs"/>
                <a:hlinkClick r:id="rId3"/>
              </a:rPr>
              <a:t>https://fpcc.ca/wp-content/uploads/2020/08/FPCC-LanguageforLife-190318-WEB.pdf</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p>
        </p:txBody>
      </p:sp>
      <p:pic>
        <p:nvPicPr>
          <p:cNvPr id="8" name="Picture 7">
            <a:extLst>
              <a:ext uri="{FF2B5EF4-FFF2-40B4-BE49-F238E27FC236}">
                <a16:creationId xmlns:a16="http://schemas.microsoft.com/office/drawing/2014/main" id="{810104E7-DC1D-4724-96FB-A1E2D3655E06}"/>
              </a:ext>
            </a:extLst>
          </p:cNvPr>
          <p:cNvPicPr>
            <a:picLocks noChangeAspect="1"/>
          </p:cNvPicPr>
          <p:nvPr/>
        </p:nvPicPr>
        <p:blipFill>
          <a:blip r:embed="rId4"/>
          <a:srcRect/>
          <a:stretch/>
        </p:blipFill>
        <p:spPr>
          <a:xfrm rot="20434740">
            <a:off x="2172776" y="1635745"/>
            <a:ext cx="2647441" cy="3390812"/>
          </a:xfrm>
          <a:prstGeom prst="rect">
            <a:avLst/>
          </a:prstGeom>
          <a:ln>
            <a:solidFill>
              <a:schemeClr val="tx1"/>
            </a:solidFill>
          </a:ln>
        </p:spPr>
      </p:pic>
      <p:pic>
        <p:nvPicPr>
          <p:cNvPr id="10" name="Content Placeholder 5">
            <a:extLst>
              <a:ext uri="{FF2B5EF4-FFF2-40B4-BE49-F238E27FC236}">
                <a16:creationId xmlns:a16="http://schemas.microsoft.com/office/drawing/2014/main" id="{96F47508-B092-4092-978B-F8216F8D76CB}"/>
              </a:ext>
            </a:extLst>
          </p:cNvPr>
          <p:cNvPicPr>
            <a:picLocks noGrp="1" noChangeAspect="1"/>
          </p:cNvPicPr>
          <p:nvPr>
            <p:ph idx="1"/>
          </p:nvPr>
        </p:nvPicPr>
        <p:blipFill>
          <a:blip r:embed="rId5"/>
          <a:srcRect/>
          <a:stretch/>
        </p:blipFill>
        <p:spPr>
          <a:xfrm>
            <a:off x="3927198" y="1328189"/>
            <a:ext cx="3090290" cy="3958007"/>
          </a:xfrm>
          <a:prstGeom prst="rect">
            <a:avLst/>
          </a:prstGeom>
          <a:ln w="12700">
            <a:solidFill>
              <a:schemeClr val="tx1"/>
            </a:solidFill>
          </a:ln>
        </p:spPr>
      </p:pic>
      <p:pic>
        <p:nvPicPr>
          <p:cNvPr id="3" name="Picture 2">
            <a:extLst>
              <a:ext uri="{FF2B5EF4-FFF2-40B4-BE49-F238E27FC236}">
                <a16:creationId xmlns:a16="http://schemas.microsoft.com/office/drawing/2014/main" id="{EE330F43-90B4-40FE-8976-F6D1D273F50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6" name="Picture 5">
            <a:extLst>
              <a:ext uri="{FF2B5EF4-FFF2-40B4-BE49-F238E27FC236}">
                <a16:creationId xmlns:a16="http://schemas.microsoft.com/office/drawing/2014/main" id="{A9F92EDC-CCA8-4BBB-A233-7BED5999D7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116969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6"/>
          <p:cNvSpPr>
            <a:spLocks noGrp="1"/>
          </p:cNvSpPr>
          <p:nvPr>
            <p:ph type="title"/>
          </p:nvPr>
        </p:nvSpPr>
        <p:spPr/>
        <p:txBody>
          <a:bodyPr>
            <a:noAutofit/>
          </a:bodyPr>
          <a:lstStyle/>
          <a:p>
            <a:pPr eaLnBrk="1" hangingPunct="1">
              <a:defRPr/>
            </a:pPr>
            <a:r>
              <a:rPr lang="en-US" altLang="en-US">
                <a:latin typeface="Arial" panose="020B0604020202020204" pitchFamily="34" charset="0"/>
                <a:cs typeface="Arial" panose="020B0604020202020204" pitchFamily="34" charset="0"/>
              </a:rPr>
              <a:t>Child Care and Development Fund (CCDF) as a Strategy</a:t>
            </a:r>
          </a:p>
        </p:txBody>
      </p:sp>
      <p:sp>
        <p:nvSpPr>
          <p:cNvPr id="14" name="Content Placeholder 13"/>
          <p:cNvSpPr>
            <a:spLocks noGrp="1"/>
          </p:cNvSpPr>
          <p:nvPr>
            <p:ph idx="1"/>
          </p:nvPr>
        </p:nvSpPr>
        <p:spPr/>
        <p:txBody>
          <a:bodyPr rtlCol="0">
            <a:normAutofit/>
          </a:bodyPr>
          <a:lstStyle/>
          <a:p>
            <a:pPr marL="0" indent="0" eaLnBrk="1" fontAlgn="auto" hangingPunct="1">
              <a:spcAft>
                <a:spcPts val="0"/>
              </a:spcAft>
              <a:buNone/>
              <a:defRPr/>
            </a:pPr>
            <a:r>
              <a:rPr lang="en-US" sz="2600"/>
              <a:t>All Tribal grantees are required to spend a percentage of their total CCDF expenditures on “</a:t>
            </a:r>
            <a:r>
              <a:rPr lang="en-US" sz="2600" b="1"/>
              <a:t>activities designed to improve the quality of child care services and increase parental options for, and access to high-quality child care</a:t>
            </a:r>
            <a:r>
              <a:rPr lang="en-US" sz="2600"/>
              <a:t>.” </a:t>
            </a:r>
          </a:p>
        </p:txBody>
      </p:sp>
      <p:sp>
        <p:nvSpPr>
          <p:cNvPr id="41989" name="Slide Number Placeholder 4"/>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8F1703"/>
              </a:buClr>
              <a:buSzPct val="70000"/>
              <a:buFont typeface="Wingdings" panose="05000000000000000000" pitchFamily="2" charset="2"/>
              <a:buChar char="u"/>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FC3AE"/>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8F1703"/>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SzTx/>
              <a:buFontTx/>
              <a:buNone/>
            </a:pPr>
            <a:fld id="{728C67D5-D12B-49CC-928B-BF59D3500CC6}" type="slidenum">
              <a:rPr lang="en-US" altLang="en-US" sz="1200" smtClean="0">
                <a:solidFill>
                  <a:schemeClr val="tx2"/>
                </a:solidFill>
              </a:rPr>
              <a:pPr fontAlgn="base">
                <a:spcBef>
                  <a:spcPct val="0"/>
                </a:spcBef>
                <a:spcAft>
                  <a:spcPct val="0"/>
                </a:spcAft>
                <a:buClrTx/>
                <a:buSzTx/>
                <a:buFontTx/>
                <a:buNone/>
              </a:pPr>
              <a:t>25</a:t>
            </a:fld>
            <a:endParaRPr lang="en-US" altLang="en-US" sz="1200">
              <a:solidFill>
                <a:schemeClr val="tx2"/>
              </a:solidFill>
            </a:endParaRPr>
          </a:p>
        </p:txBody>
      </p:sp>
      <p:pic>
        <p:nvPicPr>
          <p:cNvPr id="41990"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5744" y="4208585"/>
            <a:ext cx="3124200" cy="2001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91" name="TextBox 1"/>
          <p:cNvSpPr txBox="1">
            <a:spLocks noChangeArrowheads="1"/>
          </p:cNvSpPr>
          <p:nvPr/>
        </p:nvSpPr>
        <p:spPr bwMode="auto">
          <a:xfrm>
            <a:off x="437600" y="5927482"/>
            <a:ext cx="5421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F1703"/>
              </a:buClr>
              <a:buSzPct val="70000"/>
              <a:buFont typeface="Wingdings" panose="05000000000000000000" pitchFamily="2" charset="2"/>
              <a:buChar char="u"/>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FC3AE"/>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8F1703"/>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200"/>
              <a:t>Source: Child Care and Development Fund, 45 C.F.R. § 98.83(g)(1) (2016).</a:t>
            </a:r>
            <a:endParaRPr lang="en-US" altLang="en-US" sz="1200">
              <a:solidFill>
                <a:srgbClr val="FF0000"/>
              </a:solidFill>
            </a:endParaRPr>
          </a:p>
        </p:txBody>
      </p:sp>
      <p:sp>
        <p:nvSpPr>
          <p:cNvPr id="2" name="TextBox 1">
            <a:extLst>
              <a:ext uri="{FF2B5EF4-FFF2-40B4-BE49-F238E27FC236}">
                <a16:creationId xmlns:a16="http://schemas.microsoft.com/office/drawing/2014/main" id="{8637D8E9-3193-4135-AB9F-61A16B1D49E2}"/>
              </a:ext>
            </a:extLst>
          </p:cNvPr>
          <p:cNvSpPr txBox="1"/>
          <p:nvPr/>
        </p:nvSpPr>
        <p:spPr>
          <a:xfrm>
            <a:off x="457200" y="4069193"/>
            <a:ext cx="4794738" cy="1569660"/>
          </a:xfrm>
          <a:prstGeom prst="rect">
            <a:avLst/>
          </a:prstGeom>
          <a:noFill/>
          <a:ln w="19050">
            <a:solidFill>
              <a:schemeClr val="tx2"/>
            </a:solidFill>
          </a:ln>
        </p:spPr>
        <p:txBody>
          <a:bodyPr wrap="square" rtlCol="0">
            <a:spAutoFit/>
          </a:bodyPr>
          <a:lstStyle/>
          <a:p>
            <a:r>
              <a:rPr lang="en-US" sz="2400"/>
              <a:t>Language Revitalization efforts would be considered as a way to improve the quality of child care services for children up to age 13.</a:t>
            </a:r>
          </a:p>
        </p:txBody>
      </p:sp>
      <p:pic>
        <p:nvPicPr>
          <p:cNvPr id="3" name="Picture 2">
            <a:extLst>
              <a:ext uri="{FF2B5EF4-FFF2-40B4-BE49-F238E27FC236}">
                <a16:creationId xmlns:a16="http://schemas.microsoft.com/office/drawing/2014/main" id="{87C341AF-AEA5-4999-B2D9-4282FD549B0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4" name="Picture 3">
            <a:extLst>
              <a:ext uri="{FF2B5EF4-FFF2-40B4-BE49-F238E27FC236}">
                <a16:creationId xmlns:a16="http://schemas.microsoft.com/office/drawing/2014/main" id="{D2AAE2E6-C161-4E8F-BE3D-BBF1307B79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912840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E5AF1-B0EC-41BB-8A54-2444281A1652}"/>
              </a:ext>
            </a:extLst>
          </p:cNvPr>
          <p:cNvSpPr>
            <a:spLocks noGrp="1"/>
          </p:cNvSpPr>
          <p:nvPr>
            <p:ph type="title"/>
          </p:nvPr>
        </p:nvSpPr>
        <p:spPr>
          <a:xfrm>
            <a:off x="457200" y="274637"/>
            <a:ext cx="8229600" cy="1343147"/>
          </a:xfrm>
        </p:spPr>
        <p:txBody>
          <a:bodyPr>
            <a:normAutofit/>
          </a:bodyPr>
          <a:lstStyle/>
          <a:p>
            <a:r>
              <a:rPr lang="en-US"/>
              <a:t>Implementing Language Revitalization Using CCDF Funds</a:t>
            </a:r>
          </a:p>
        </p:txBody>
      </p:sp>
      <p:sp>
        <p:nvSpPr>
          <p:cNvPr id="3" name="Slide Number Placeholder 2">
            <a:extLst>
              <a:ext uri="{FF2B5EF4-FFF2-40B4-BE49-F238E27FC236}">
                <a16:creationId xmlns:a16="http://schemas.microsoft.com/office/drawing/2014/main" id="{BABB9066-B39A-43AB-81EB-831F250B54C4}"/>
              </a:ext>
            </a:extLst>
          </p:cNvPr>
          <p:cNvSpPr>
            <a:spLocks noGrp="1"/>
          </p:cNvSpPr>
          <p:nvPr>
            <p:ph type="sldNum" sz="quarter" idx="12"/>
          </p:nvPr>
        </p:nvSpPr>
        <p:spPr/>
        <p:txBody>
          <a:bodyPr/>
          <a:lstStyle/>
          <a:p>
            <a:fld id="{D7D0C815-77A0-5D4A-9D6E-DEF4BD9FFC00}" type="slidenum">
              <a:rPr lang="en-US" smtClean="0"/>
              <a:t>26</a:t>
            </a:fld>
            <a:endParaRPr lang="en-US"/>
          </a:p>
        </p:txBody>
      </p:sp>
      <p:graphicFrame>
        <p:nvGraphicFramePr>
          <p:cNvPr id="8" name="Diagram 7">
            <a:extLst>
              <a:ext uri="{FF2B5EF4-FFF2-40B4-BE49-F238E27FC236}">
                <a16:creationId xmlns:a16="http://schemas.microsoft.com/office/drawing/2014/main" id="{B2081CD5-2573-4023-A2AE-5BA8F3ECBC8C}"/>
              </a:ext>
            </a:extLst>
          </p:cNvPr>
          <p:cNvGraphicFramePr/>
          <p:nvPr>
            <p:extLst>
              <p:ext uri="{D42A27DB-BD31-4B8C-83A1-F6EECF244321}">
                <p14:modId xmlns:p14="http://schemas.microsoft.com/office/powerpoint/2010/main" val="1459328025"/>
              </p:ext>
            </p:extLst>
          </p:nvPr>
        </p:nvGraphicFramePr>
        <p:xfrm>
          <a:off x="1143000" y="2275037"/>
          <a:ext cx="6858000" cy="1885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F7EF2A5E-CA53-4CA2-9C1B-F7E6D1584843}"/>
              </a:ext>
            </a:extLst>
          </p:cNvPr>
          <p:cNvSpPr txBox="1"/>
          <p:nvPr/>
        </p:nvSpPr>
        <p:spPr>
          <a:xfrm>
            <a:off x="675446" y="5416648"/>
            <a:ext cx="8011353" cy="738664"/>
          </a:xfrm>
          <a:prstGeom prst="rect">
            <a:avLst/>
          </a:prstGeom>
          <a:noFill/>
        </p:spPr>
        <p:txBody>
          <a:bodyPr wrap="square" rtlCol="0">
            <a:spAutoFit/>
          </a:bodyPr>
          <a:lstStyle/>
          <a:p>
            <a:r>
              <a:rPr lang="en-US" sz="1050"/>
              <a:t>Source: National Center on Tribal Early Childhood Development &amp; State Capacity Building Center. (2019). </a:t>
            </a:r>
            <a:r>
              <a:rPr lang="en-US" sz="1050" i="1"/>
              <a:t>Planning to Action: Implementing Management Systems and Strategic Planning in CCDF Tribal Lead Agencies</a:t>
            </a:r>
            <a:r>
              <a:rPr lang="en-US" sz="1050"/>
              <a:t> [PowerPoint slides]. </a:t>
            </a:r>
            <a:r>
              <a:rPr lang="en-US" sz="1050" u="sng">
                <a:hlinkClick r:id="rId8"/>
              </a:rPr>
              <a:t>https://childcareta.acf.hhs.gov/sites/default/files/public/from_planning_to_action_-_implementing_management_systems_and_strategic_planning_in_ccdf_tribal_lead_agencies.pdf</a:t>
            </a:r>
            <a:r>
              <a:rPr lang="en-US" sz="1050"/>
              <a:t>   </a:t>
            </a:r>
          </a:p>
        </p:txBody>
      </p:sp>
      <p:pic>
        <p:nvPicPr>
          <p:cNvPr id="4" name="Picture 3">
            <a:extLst>
              <a:ext uri="{FF2B5EF4-FFF2-40B4-BE49-F238E27FC236}">
                <a16:creationId xmlns:a16="http://schemas.microsoft.com/office/drawing/2014/main" id="{2D3215BA-0FDE-4517-896C-FAC4C16241F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5" name="Picture 4">
            <a:extLst>
              <a:ext uri="{FF2B5EF4-FFF2-40B4-BE49-F238E27FC236}">
                <a16:creationId xmlns:a16="http://schemas.microsoft.com/office/drawing/2014/main" id="{1CB158D7-50A5-4337-B41B-44DC702BED8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774635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26D6A-4C34-4CA2-BA4A-676A78E27D77}"/>
              </a:ext>
            </a:extLst>
          </p:cNvPr>
          <p:cNvSpPr>
            <a:spLocks noGrp="1"/>
          </p:cNvSpPr>
          <p:nvPr>
            <p:ph type="title"/>
          </p:nvPr>
        </p:nvSpPr>
        <p:spPr>
          <a:xfrm>
            <a:off x="457200" y="274638"/>
            <a:ext cx="8229600" cy="1143000"/>
          </a:xfrm>
        </p:spPr>
        <p:txBody>
          <a:bodyPr anchor="ctr">
            <a:normAutofit/>
          </a:bodyPr>
          <a:lstStyle/>
          <a:p>
            <a:r>
              <a:rPr lang="en-US"/>
              <a:t>Timelines</a:t>
            </a:r>
          </a:p>
        </p:txBody>
      </p:sp>
      <p:sp>
        <p:nvSpPr>
          <p:cNvPr id="3" name="Slide Number Placeholder 2">
            <a:extLst>
              <a:ext uri="{FF2B5EF4-FFF2-40B4-BE49-F238E27FC236}">
                <a16:creationId xmlns:a16="http://schemas.microsoft.com/office/drawing/2014/main" id="{E10CE797-44AC-4E96-AF9B-DA0E417FB94D}"/>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7D0C815-77A0-5D4A-9D6E-DEF4BD9FFC00}" type="slidenum">
              <a:rPr lang="en-US" smtClean="0"/>
              <a:pPr>
                <a:spcAft>
                  <a:spcPts val="600"/>
                </a:spcAft>
              </a:pPr>
              <a:t>27</a:t>
            </a:fld>
            <a:endParaRPr lang="en-US"/>
          </a:p>
        </p:txBody>
      </p:sp>
      <p:graphicFrame>
        <p:nvGraphicFramePr>
          <p:cNvPr id="5" name="Diagram 4">
            <a:extLst>
              <a:ext uri="{FF2B5EF4-FFF2-40B4-BE49-F238E27FC236}">
                <a16:creationId xmlns:a16="http://schemas.microsoft.com/office/drawing/2014/main" id="{71DFB041-3DF5-43AD-BFF6-E22108CA598C}"/>
              </a:ext>
            </a:extLst>
          </p:cNvPr>
          <p:cNvGraphicFramePr/>
          <p:nvPr>
            <p:extLst>
              <p:ext uri="{D42A27DB-BD31-4B8C-83A1-F6EECF244321}">
                <p14:modId xmlns:p14="http://schemas.microsoft.com/office/powerpoint/2010/main" val="385280855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6251264-CB63-495A-AE3A-79AF6B75055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7" name="Picture 6">
            <a:extLst>
              <a:ext uri="{FF2B5EF4-FFF2-40B4-BE49-F238E27FC236}">
                <a16:creationId xmlns:a16="http://schemas.microsoft.com/office/drawing/2014/main" id="{FDECE943-26C5-49F2-A3F1-EE37A2063B6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605918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406" y="225400"/>
            <a:ext cx="4303594" cy="11049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2739" y="489510"/>
            <a:ext cx="4240296" cy="576680"/>
          </a:xfrm>
          <a:prstGeom prst="rect">
            <a:avLst/>
          </a:prstGeom>
        </p:spPr>
      </p:pic>
      <p:sp>
        <p:nvSpPr>
          <p:cNvPr id="15" name="Title 2"/>
          <p:cNvSpPr txBox="1">
            <a:spLocks/>
          </p:cNvSpPr>
          <p:nvPr/>
        </p:nvSpPr>
        <p:spPr>
          <a:xfrm>
            <a:off x="462716" y="2382545"/>
            <a:ext cx="8418394" cy="209291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254A64"/>
                </a:solidFill>
                <a:latin typeface="Arial"/>
                <a:ea typeface="+mj-ea"/>
                <a:cs typeface="Arial"/>
              </a:defRPr>
            </a:lvl1pPr>
          </a:lstStyle>
          <a:p>
            <a:pPr lvl="0" algn="ctr"/>
            <a:r>
              <a:rPr lang="en-US" sz="3200"/>
              <a:t>Partnership Considerations</a:t>
            </a:r>
          </a:p>
        </p:txBody>
      </p:sp>
      <p:pic>
        <p:nvPicPr>
          <p:cNvPr id="3" name="Picture 2">
            <a:extLst>
              <a:ext uri="{FF2B5EF4-FFF2-40B4-BE49-F238E27FC236}">
                <a16:creationId xmlns:a16="http://schemas.microsoft.com/office/drawing/2014/main" id="{71FD609D-0160-45FA-B88D-E153BDE61D5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4" name="Picture 3">
            <a:extLst>
              <a:ext uri="{FF2B5EF4-FFF2-40B4-BE49-F238E27FC236}">
                <a16:creationId xmlns:a16="http://schemas.microsoft.com/office/drawing/2014/main" id="{0235E922-D37E-42E5-B269-F5AC794428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1118144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2CFA-A057-4E61-B904-2DE6B02D8AB7}"/>
              </a:ext>
            </a:extLst>
          </p:cNvPr>
          <p:cNvSpPr>
            <a:spLocks noGrp="1"/>
          </p:cNvSpPr>
          <p:nvPr>
            <p:ph type="title"/>
          </p:nvPr>
        </p:nvSpPr>
        <p:spPr/>
        <p:txBody>
          <a:bodyPr anchor="ctr">
            <a:normAutofit/>
          </a:bodyPr>
          <a:lstStyle/>
          <a:p>
            <a:r>
              <a:rPr lang="en-US"/>
              <a:t>Considerations</a:t>
            </a:r>
          </a:p>
        </p:txBody>
      </p:sp>
      <p:sp>
        <p:nvSpPr>
          <p:cNvPr id="3" name="Content Placeholder 2">
            <a:extLst>
              <a:ext uri="{FF2B5EF4-FFF2-40B4-BE49-F238E27FC236}">
                <a16:creationId xmlns:a16="http://schemas.microsoft.com/office/drawing/2014/main" id="{7C429367-DAC5-421E-88DF-3779CA5C0845}"/>
              </a:ext>
            </a:extLst>
          </p:cNvPr>
          <p:cNvSpPr>
            <a:spLocks noGrp="1"/>
          </p:cNvSpPr>
          <p:nvPr>
            <p:ph sz="half" idx="1"/>
          </p:nvPr>
        </p:nvSpPr>
        <p:spPr/>
        <p:txBody>
          <a:bodyPr>
            <a:normAutofit/>
          </a:bodyPr>
          <a:lstStyle/>
          <a:p>
            <a:pPr>
              <a:lnSpc>
                <a:spcPct val="90000"/>
              </a:lnSpc>
            </a:pPr>
            <a:r>
              <a:rPr lang="en-US" sz="2600"/>
              <a:t>Partner with families</a:t>
            </a:r>
          </a:p>
          <a:p>
            <a:pPr>
              <a:lnSpc>
                <a:spcPct val="90000"/>
              </a:lnSpc>
            </a:pPr>
            <a:r>
              <a:rPr lang="en-US" sz="2600"/>
              <a:t>Consult with elders and knowledge keepers</a:t>
            </a:r>
          </a:p>
          <a:p>
            <a:pPr>
              <a:lnSpc>
                <a:spcPct val="90000"/>
              </a:lnSpc>
            </a:pPr>
            <a:r>
              <a:rPr lang="en-US" sz="2600"/>
              <a:t>Collaborate with language and culture programs</a:t>
            </a:r>
          </a:p>
          <a:p>
            <a:pPr>
              <a:lnSpc>
                <a:spcPct val="90000"/>
              </a:lnSpc>
            </a:pPr>
            <a:r>
              <a:rPr lang="en-US" sz="2600"/>
              <a:t>Coordinate across age groups</a:t>
            </a:r>
          </a:p>
          <a:p>
            <a:pPr>
              <a:lnSpc>
                <a:spcPct val="90000"/>
              </a:lnSpc>
            </a:pPr>
            <a:r>
              <a:rPr lang="en-US" sz="2600"/>
              <a:t>Connect with child care providers, especially relative care providers</a:t>
            </a:r>
          </a:p>
        </p:txBody>
      </p:sp>
      <p:sp>
        <p:nvSpPr>
          <p:cNvPr id="4" name="Content Placeholder 3">
            <a:extLst>
              <a:ext uri="{FF2B5EF4-FFF2-40B4-BE49-F238E27FC236}">
                <a16:creationId xmlns:a16="http://schemas.microsoft.com/office/drawing/2014/main" id="{BF283094-B6E7-47F0-902F-5B44CA23F19A}"/>
              </a:ext>
            </a:extLst>
          </p:cNvPr>
          <p:cNvSpPr>
            <a:spLocks noGrp="1"/>
          </p:cNvSpPr>
          <p:nvPr>
            <p:ph sz="half" idx="2"/>
          </p:nvPr>
        </p:nvSpPr>
        <p:spPr/>
        <p:txBody>
          <a:bodyPr/>
          <a:lstStyle/>
          <a:p>
            <a:endParaRPr lang="en-US"/>
          </a:p>
        </p:txBody>
      </p:sp>
      <p:sp>
        <p:nvSpPr>
          <p:cNvPr id="6" name="Slide Number Placeholder 5">
            <a:extLst>
              <a:ext uri="{FF2B5EF4-FFF2-40B4-BE49-F238E27FC236}">
                <a16:creationId xmlns:a16="http://schemas.microsoft.com/office/drawing/2014/main" id="{5F89B8AB-1C1C-45C4-9CB5-E2BCFB40ECD1}"/>
              </a:ext>
            </a:extLst>
          </p:cNvPr>
          <p:cNvSpPr>
            <a:spLocks noGrp="1"/>
          </p:cNvSpPr>
          <p:nvPr>
            <p:ph type="sldNum" sz="quarter" idx="12"/>
          </p:nvPr>
        </p:nvSpPr>
        <p:spPr/>
        <p:txBody>
          <a:bodyPr anchor="ctr">
            <a:normAutofit/>
          </a:bodyPr>
          <a:lstStyle/>
          <a:p>
            <a:pPr>
              <a:spcAft>
                <a:spcPts val="600"/>
              </a:spcAft>
            </a:pPr>
            <a:fld id="{5A06B27B-7B9C-B94B-BDD7-57FF17B14616}" type="slidenum">
              <a:rPr lang="en-US" smtClean="0"/>
              <a:pPr>
                <a:spcAft>
                  <a:spcPts val="600"/>
                </a:spcAft>
              </a:pPr>
              <a:t>29</a:t>
            </a:fld>
            <a:endParaRPr lang="en-US"/>
          </a:p>
        </p:txBody>
      </p:sp>
      <p:pic>
        <p:nvPicPr>
          <p:cNvPr id="7" name="Picture 6">
            <a:extLst>
              <a:ext uri="{FF2B5EF4-FFF2-40B4-BE49-F238E27FC236}">
                <a16:creationId xmlns:a16="http://schemas.microsoft.com/office/drawing/2014/main" id="{E2261CCA-E080-4AFF-B6E9-E524F63DF92D}"/>
              </a:ext>
            </a:extLst>
          </p:cNvPr>
          <p:cNvPicPr>
            <a:picLocks noChangeAspect="1"/>
          </p:cNvPicPr>
          <p:nvPr/>
        </p:nvPicPr>
        <p:blipFill>
          <a:blip r:embed="rId3"/>
          <a:stretch>
            <a:fillRect/>
          </a:stretch>
        </p:blipFill>
        <p:spPr>
          <a:xfrm>
            <a:off x="4273144" y="1127329"/>
            <a:ext cx="4990126" cy="4998834"/>
          </a:xfrm>
          <a:prstGeom prst="rect">
            <a:avLst/>
          </a:prstGeom>
        </p:spPr>
      </p:pic>
      <p:pic>
        <p:nvPicPr>
          <p:cNvPr id="9" name="Picture 8">
            <a:extLst>
              <a:ext uri="{FF2B5EF4-FFF2-40B4-BE49-F238E27FC236}">
                <a16:creationId xmlns:a16="http://schemas.microsoft.com/office/drawing/2014/main" id="{AC26AF18-E7D9-44BA-9280-B55CFD9CEA2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1" name="Picture 10">
            <a:extLst>
              <a:ext uri="{FF2B5EF4-FFF2-40B4-BE49-F238E27FC236}">
                <a16:creationId xmlns:a16="http://schemas.microsoft.com/office/drawing/2014/main" id="{C21210C8-F029-45F4-A5EC-CA386576EB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49478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7B8B7-AE96-48E9-A394-0FD072FF9949}"/>
              </a:ext>
            </a:extLst>
          </p:cNvPr>
          <p:cNvSpPr>
            <a:spLocks noGrp="1"/>
          </p:cNvSpPr>
          <p:nvPr>
            <p:ph type="title"/>
          </p:nvPr>
        </p:nvSpPr>
        <p:spPr>
          <a:xfrm>
            <a:off x="457200" y="25140"/>
            <a:ext cx="8229600" cy="1143000"/>
          </a:xfrm>
        </p:spPr>
        <p:txBody>
          <a:bodyPr/>
          <a:lstStyle/>
          <a:p>
            <a:r>
              <a:rPr lang="en-US"/>
              <a:t>Session Objectives</a:t>
            </a:r>
          </a:p>
        </p:txBody>
      </p:sp>
      <p:sp>
        <p:nvSpPr>
          <p:cNvPr id="3" name="Content Placeholder 2">
            <a:extLst>
              <a:ext uri="{FF2B5EF4-FFF2-40B4-BE49-F238E27FC236}">
                <a16:creationId xmlns:a16="http://schemas.microsoft.com/office/drawing/2014/main" id="{8F0D3A3B-E5E4-455A-8F10-B7A1BB5D6B34}"/>
              </a:ext>
            </a:extLst>
          </p:cNvPr>
          <p:cNvSpPr>
            <a:spLocks noGrp="1"/>
          </p:cNvSpPr>
          <p:nvPr>
            <p:ph idx="1"/>
          </p:nvPr>
        </p:nvSpPr>
        <p:spPr>
          <a:xfrm>
            <a:off x="457200" y="1549613"/>
            <a:ext cx="8100204" cy="5162983"/>
          </a:xfrm>
        </p:spPr>
        <p:txBody>
          <a:bodyPr>
            <a:normAutofit/>
          </a:bodyPr>
          <a:lstStyle/>
          <a:p>
            <a:pPr lvl="0">
              <a:spcBef>
                <a:spcPts val="600"/>
              </a:spcBef>
              <a:spcAft>
                <a:spcPts val="600"/>
              </a:spcAft>
            </a:pPr>
            <a:r>
              <a:rPr lang="en-US" sz="3000" dirty="0"/>
              <a:t>Share research regarding language acquisition from birth to 2 years old</a:t>
            </a:r>
          </a:p>
          <a:p>
            <a:pPr lvl="0">
              <a:spcBef>
                <a:spcPts val="600"/>
              </a:spcBef>
              <a:spcAft>
                <a:spcPts val="600"/>
              </a:spcAft>
            </a:pPr>
            <a:r>
              <a:rPr lang="en-US" sz="3000" dirty="0"/>
              <a:t>Discuss strategies and resources for expanding language revitalization to include an intergenerational approach</a:t>
            </a:r>
          </a:p>
          <a:p>
            <a:pPr>
              <a:spcBef>
                <a:spcPts val="600"/>
              </a:spcBef>
              <a:spcAft>
                <a:spcPts val="600"/>
              </a:spcAft>
            </a:pPr>
            <a:r>
              <a:rPr lang="en-US" sz="3000" dirty="0"/>
              <a:t>Explore partnerships to support language revitalization across early childhood and school-age programs</a:t>
            </a:r>
            <a:endParaRPr lang="en-US" sz="3000" strike="sngStrike" dirty="0"/>
          </a:p>
          <a:p>
            <a:pPr lvl="0">
              <a:spcBef>
                <a:spcPts val="600"/>
              </a:spcBef>
              <a:spcAft>
                <a:spcPts val="600"/>
              </a:spcAft>
            </a:pPr>
            <a:endParaRPr lang="en-US" sz="3000" dirty="0"/>
          </a:p>
        </p:txBody>
      </p:sp>
      <p:sp>
        <p:nvSpPr>
          <p:cNvPr id="5" name="Slide Number Placeholder 4">
            <a:extLst>
              <a:ext uri="{FF2B5EF4-FFF2-40B4-BE49-F238E27FC236}">
                <a16:creationId xmlns:a16="http://schemas.microsoft.com/office/drawing/2014/main" id="{8F989800-2412-4877-A3F7-7B0B8A5DC77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pic>
        <p:nvPicPr>
          <p:cNvPr id="6" name="Picture 5">
            <a:extLst>
              <a:ext uri="{FF2B5EF4-FFF2-40B4-BE49-F238E27FC236}">
                <a16:creationId xmlns:a16="http://schemas.microsoft.com/office/drawing/2014/main" id="{791B59E4-81E0-4B8A-9C19-A895B933D3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7" name="Picture 6">
            <a:extLst>
              <a:ext uri="{FF2B5EF4-FFF2-40B4-BE49-F238E27FC236}">
                <a16:creationId xmlns:a16="http://schemas.microsoft.com/office/drawing/2014/main" id="{4C0E749E-4C1F-421D-A623-E6434CCC60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083395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BF2C-EAED-454C-B89E-085D1E37C052}"/>
              </a:ext>
            </a:extLst>
          </p:cNvPr>
          <p:cNvSpPr>
            <a:spLocks noGrp="1"/>
          </p:cNvSpPr>
          <p:nvPr>
            <p:ph type="title"/>
          </p:nvPr>
        </p:nvSpPr>
        <p:spPr>
          <a:xfrm>
            <a:off x="187891" y="274638"/>
            <a:ext cx="8718114" cy="1143000"/>
          </a:xfrm>
        </p:spPr>
        <p:txBody>
          <a:bodyPr>
            <a:normAutofit/>
          </a:bodyPr>
          <a:lstStyle/>
          <a:p>
            <a:r>
              <a:rPr lang="en-US" dirty="0"/>
              <a:t>Partnership Considerations</a:t>
            </a:r>
          </a:p>
        </p:txBody>
      </p:sp>
      <p:sp>
        <p:nvSpPr>
          <p:cNvPr id="4" name="Content Placeholder 3">
            <a:extLst>
              <a:ext uri="{FF2B5EF4-FFF2-40B4-BE49-F238E27FC236}">
                <a16:creationId xmlns:a16="http://schemas.microsoft.com/office/drawing/2014/main" id="{D39640F1-054C-4CE2-BCC8-695E23D495D9}"/>
              </a:ext>
            </a:extLst>
          </p:cNvPr>
          <p:cNvSpPr>
            <a:spLocks noGrp="1"/>
          </p:cNvSpPr>
          <p:nvPr>
            <p:ph sz="half" idx="2"/>
          </p:nvPr>
        </p:nvSpPr>
        <p:spPr>
          <a:xfrm>
            <a:off x="701457" y="1600200"/>
            <a:ext cx="7791189" cy="4525963"/>
          </a:xfrm>
        </p:spPr>
        <p:txBody>
          <a:bodyPr>
            <a:normAutofit/>
          </a:bodyPr>
          <a:lstStyle/>
          <a:p>
            <a:r>
              <a:rPr lang="en-US" dirty="0"/>
              <a:t>When developing partnerships, include the local Tribal Lead Agency that can support both Native and non-Native providers caring for Native children via</a:t>
            </a:r>
          </a:p>
          <a:p>
            <a:pPr lvl="1"/>
            <a:r>
              <a:rPr lang="en-US" dirty="0"/>
              <a:t>Language and Culture resources </a:t>
            </a:r>
          </a:p>
          <a:p>
            <a:pPr lvl="1"/>
            <a:r>
              <a:rPr lang="en-US" dirty="0"/>
              <a:t>Elders in Classrooms</a:t>
            </a:r>
          </a:p>
          <a:p>
            <a:pPr lvl="1"/>
            <a:r>
              <a:rPr lang="en-US" dirty="0"/>
              <a:t>Language Coordinator</a:t>
            </a:r>
          </a:p>
          <a:p>
            <a:pPr lvl="1"/>
            <a:r>
              <a:rPr lang="en-US" dirty="0"/>
              <a:t>Other quality supports</a:t>
            </a:r>
          </a:p>
        </p:txBody>
      </p:sp>
      <p:sp>
        <p:nvSpPr>
          <p:cNvPr id="6" name="Slide Number Placeholder 5">
            <a:extLst>
              <a:ext uri="{FF2B5EF4-FFF2-40B4-BE49-F238E27FC236}">
                <a16:creationId xmlns:a16="http://schemas.microsoft.com/office/drawing/2014/main" id="{9AA39366-ED11-4AF8-A457-D4465A2C8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pic>
        <p:nvPicPr>
          <p:cNvPr id="7" name="Picture 6">
            <a:extLst>
              <a:ext uri="{FF2B5EF4-FFF2-40B4-BE49-F238E27FC236}">
                <a16:creationId xmlns:a16="http://schemas.microsoft.com/office/drawing/2014/main" id="{42F92AA9-42E5-4FE9-A621-91B1A41E1919}"/>
              </a:ext>
            </a:extLst>
          </p:cNvPr>
          <p:cNvPicPr>
            <a:picLocks noChangeAspect="1"/>
          </p:cNvPicPr>
          <p:nvPr/>
        </p:nvPicPr>
        <p:blipFill>
          <a:blip r:embed="rId3"/>
          <a:stretch>
            <a:fillRect/>
          </a:stretch>
        </p:blipFill>
        <p:spPr>
          <a:xfrm>
            <a:off x="5622299" y="4049487"/>
            <a:ext cx="3064501" cy="2076676"/>
          </a:xfrm>
          <a:prstGeom prst="rect">
            <a:avLst/>
          </a:prstGeom>
        </p:spPr>
      </p:pic>
      <p:pic>
        <p:nvPicPr>
          <p:cNvPr id="3" name="Picture 2">
            <a:extLst>
              <a:ext uri="{FF2B5EF4-FFF2-40B4-BE49-F238E27FC236}">
                <a16:creationId xmlns:a16="http://schemas.microsoft.com/office/drawing/2014/main" id="{B338597E-4640-44FA-AE0E-13EE5791D7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0" name="Picture 9">
            <a:extLst>
              <a:ext uri="{FF2B5EF4-FFF2-40B4-BE49-F238E27FC236}">
                <a16:creationId xmlns:a16="http://schemas.microsoft.com/office/drawing/2014/main" id="{CB45E491-A1CA-45BE-A0BD-722353FC24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3444110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48BE-2922-45A7-B91C-B6DADC5ADA4A}"/>
              </a:ext>
            </a:extLst>
          </p:cNvPr>
          <p:cNvSpPr>
            <a:spLocks noGrp="1"/>
          </p:cNvSpPr>
          <p:nvPr>
            <p:ph type="title"/>
          </p:nvPr>
        </p:nvSpPr>
        <p:spPr/>
        <p:txBody>
          <a:bodyPr/>
          <a:lstStyle/>
          <a:p>
            <a:r>
              <a:rPr lang="en-US"/>
              <a:t>Additional Considerations</a:t>
            </a:r>
          </a:p>
        </p:txBody>
      </p:sp>
      <p:pic>
        <p:nvPicPr>
          <p:cNvPr id="8" name="Content Placeholder 7">
            <a:extLst>
              <a:ext uri="{FF2B5EF4-FFF2-40B4-BE49-F238E27FC236}">
                <a16:creationId xmlns:a16="http://schemas.microsoft.com/office/drawing/2014/main" id="{DA03776E-562D-456B-9771-E96EF9772195}"/>
              </a:ext>
            </a:extLst>
          </p:cNvPr>
          <p:cNvPicPr>
            <a:picLocks noGrp="1" noChangeAspect="1"/>
          </p:cNvPicPr>
          <p:nvPr>
            <p:ph sz="half" idx="1"/>
          </p:nvPr>
        </p:nvPicPr>
        <p:blipFill>
          <a:blip r:embed="rId3"/>
          <a:srcRect/>
          <a:stretch/>
        </p:blipFill>
        <p:spPr>
          <a:xfrm>
            <a:off x="457200" y="1748920"/>
            <a:ext cx="3746726" cy="3752244"/>
          </a:xfrm>
        </p:spPr>
      </p:pic>
      <p:sp>
        <p:nvSpPr>
          <p:cNvPr id="4" name="Content Placeholder 3">
            <a:extLst>
              <a:ext uri="{FF2B5EF4-FFF2-40B4-BE49-F238E27FC236}">
                <a16:creationId xmlns:a16="http://schemas.microsoft.com/office/drawing/2014/main" id="{A7F55F92-690D-459D-BEEB-9D101C19A26F}"/>
              </a:ext>
            </a:extLst>
          </p:cNvPr>
          <p:cNvSpPr>
            <a:spLocks noGrp="1"/>
          </p:cNvSpPr>
          <p:nvPr>
            <p:ph sz="half" idx="2"/>
          </p:nvPr>
        </p:nvSpPr>
        <p:spPr/>
        <p:txBody>
          <a:bodyPr>
            <a:normAutofit lnSpcReduction="10000"/>
          </a:bodyPr>
          <a:lstStyle/>
          <a:p>
            <a:r>
              <a:rPr lang="en-US" dirty="0"/>
              <a:t>Tribal CCDF Programs</a:t>
            </a:r>
          </a:p>
          <a:p>
            <a:r>
              <a:rPr lang="en-US" dirty="0"/>
              <a:t>Tribal Head Start or Early Head Start Programs</a:t>
            </a:r>
          </a:p>
          <a:p>
            <a:r>
              <a:rPr lang="en-US" dirty="0"/>
              <a:t>Tribal Museums </a:t>
            </a:r>
          </a:p>
          <a:p>
            <a:r>
              <a:rPr lang="en-US" dirty="0"/>
              <a:t>Boys &amp; Girls Clubs</a:t>
            </a:r>
          </a:p>
          <a:p>
            <a:r>
              <a:rPr lang="en-US" dirty="0"/>
              <a:t>K-12 Schools</a:t>
            </a:r>
          </a:p>
          <a:p>
            <a:r>
              <a:rPr lang="en-US" dirty="0"/>
              <a:t>Tribal Pow Wow Organizations</a:t>
            </a:r>
          </a:p>
          <a:p>
            <a:endParaRPr lang="en-US" dirty="0"/>
          </a:p>
        </p:txBody>
      </p:sp>
      <p:sp>
        <p:nvSpPr>
          <p:cNvPr id="6" name="Slide Number Placeholder 5">
            <a:extLst>
              <a:ext uri="{FF2B5EF4-FFF2-40B4-BE49-F238E27FC236}">
                <a16:creationId xmlns:a16="http://schemas.microsoft.com/office/drawing/2014/main" id="{A77D52F3-156F-4E2C-9619-08F7D21D8146}"/>
              </a:ext>
            </a:extLst>
          </p:cNvPr>
          <p:cNvSpPr>
            <a:spLocks noGrp="1"/>
          </p:cNvSpPr>
          <p:nvPr>
            <p:ph type="sldNum" sz="quarter" idx="12"/>
          </p:nvPr>
        </p:nvSpPr>
        <p:spPr/>
        <p:txBody>
          <a:bodyPr/>
          <a:lstStyle/>
          <a:p>
            <a:fld id="{5A06B27B-7B9C-B94B-BDD7-57FF17B14616}" type="slidenum">
              <a:rPr lang="en-US" smtClean="0"/>
              <a:t>31</a:t>
            </a:fld>
            <a:endParaRPr lang="en-US"/>
          </a:p>
        </p:txBody>
      </p:sp>
      <p:pic>
        <p:nvPicPr>
          <p:cNvPr id="3" name="Picture 2">
            <a:extLst>
              <a:ext uri="{FF2B5EF4-FFF2-40B4-BE49-F238E27FC236}">
                <a16:creationId xmlns:a16="http://schemas.microsoft.com/office/drawing/2014/main" id="{2653F34C-431F-4AD1-8F72-B4C192B8F2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0" name="Picture 9">
            <a:extLst>
              <a:ext uri="{FF2B5EF4-FFF2-40B4-BE49-F238E27FC236}">
                <a16:creationId xmlns:a16="http://schemas.microsoft.com/office/drawing/2014/main" id="{415A16F2-6ABB-4E57-83DA-8E4B0D8A21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1947991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1931-93ED-48F4-8A42-E3AC9885E28F}"/>
              </a:ext>
            </a:extLst>
          </p:cNvPr>
          <p:cNvSpPr>
            <a:spLocks noGrp="1"/>
          </p:cNvSpPr>
          <p:nvPr>
            <p:ph type="title"/>
          </p:nvPr>
        </p:nvSpPr>
        <p:spPr>
          <a:xfrm>
            <a:off x="457200" y="179741"/>
            <a:ext cx="8484781" cy="1143000"/>
          </a:xfrm>
        </p:spPr>
        <p:txBody>
          <a:bodyPr>
            <a:noAutofit/>
          </a:bodyPr>
          <a:lstStyle/>
          <a:p>
            <a:r>
              <a:rPr lang="en-US" sz="3000"/>
              <a:t>Resource: </a:t>
            </a:r>
            <a:r>
              <a:rPr lang="en-US" sz="3000" i="1"/>
              <a:t>A Report on Tribal Language Revitalization in Head Start and Early Head Start</a:t>
            </a:r>
          </a:p>
        </p:txBody>
      </p:sp>
      <p:sp>
        <p:nvSpPr>
          <p:cNvPr id="5" name="Slide Number Placeholder 4">
            <a:extLst>
              <a:ext uri="{FF2B5EF4-FFF2-40B4-BE49-F238E27FC236}">
                <a16:creationId xmlns:a16="http://schemas.microsoft.com/office/drawing/2014/main" id="{2CA3AA3C-37FA-41CB-A02F-562975CEAFD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sp>
        <p:nvSpPr>
          <p:cNvPr id="7" name="Rectangle 6">
            <a:extLst>
              <a:ext uri="{FF2B5EF4-FFF2-40B4-BE49-F238E27FC236}">
                <a16:creationId xmlns:a16="http://schemas.microsoft.com/office/drawing/2014/main" id="{DA5E38C2-899A-44A0-96FF-1A110D3FAE15}"/>
              </a:ext>
            </a:extLst>
          </p:cNvPr>
          <p:cNvSpPr/>
          <p:nvPr/>
        </p:nvSpPr>
        <p:spPr>
          <a:xfrm>
            <a:off x="457200" y="5528765"/>
            <a:ext cx="861688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Source: National Center on Cultural and Linguistic Responsiveness. (</a:t>
            </a:r>
            <a:r>
              <a:rPr lang="en-US" sz="1200">
                <a:solidFill>
                  <a:prstClr val="black"/>
                </a:solidFill>
                <a:latin typeface="Arial"/>
              </a:rPr>
              <a:t>2015</a:t>
            </a:r>
            <a:r>
              <a:rPr kumimoji="0" lang="en-US" sz="1200" b="0" i="0" u="none" strike="noStrike" kern="1200" cap="none" spc="0" normalizeH="0" baseline="0" noProof="0">
                <a:ln>
                  <a:noFill/>
                </a:ln>
                <a:solidFill>
                  <a:prstClr val="black"/>
                </a:solidFill>
                <a:effectLst/>
                <a:uLnTx/>
                <a:uFillTx/>
                <a:latin typeface="Arial"/>
                <a:ea typeface="+mn-ea"/>
                <a:cs typeface="+mn-cs"/>
              </a:rPr>
              <a:t>). </a:t>
            </a:r>
            <a:r>
              <a:rPr kumimoji="0" lang="en-US" sz="1200" b="0" i="1" u="none" strike="noStrike" kern="1200" cap="none" spc="0" normalizeH="0" baseline="0" noProof="0">
                <a:ln>
                  <a:noFill/>
                </a:ln>
                <a:solidFill>
                  <a:prstClr val="black"/>
                </a:solidFill>
                <a:effectLst/>
                <a:uLnTx/>
                <a:uFillTx/>
                <a:latin typeface="Arial"/>
                <a:ea typeface="+mn-ea"/>
                <a:cs typeface="+mn-cs"/>
              </a:rPr>
              <a:t>A Report on Tribal </a:t>
            </a:r>
            <a:r>
              <a:rPr lang="en-US" sz="1200" i="1">
                <a:solidFill>
                  <a:prstClr val="black"/>
                </a:solidFill>
                <a:latin typeface="Arial"/>
              </a:rPr>
              <a:t>L</a:t>
            </a:r>
            <a:r>
              <a:rPr kumimoji="0" lang="en-US" sz="1200" b="0" i="1" u="none" strike="noStrike" kern="1200" cap="none" spc="0" normalizeH="0" baseline="0" noProof="0" err="1">
                <a:ln>
                  <a:noFill/>
                </a:ln>
                <a:solidFill>
                  <a:prstClr val="black"/>
                </a:solidFill>
                <a:effectLst/>
                <a:uLnTx/>
                <a:uFillTx/>
                <a:latin typeface="Arial"/>
                <a:ea typeface="+mn-ea"/>
                <a:cs typeface="+mn-cs"/>
              </a:rPr>
              <a:t>anguage</a:t>
            </a:r>
            <a:r>
              <a:rPr kumimoji="0" lang="en-US" sz="1200" b="0" i="1" u="none" strike="noStrike" kern="1200" cap="none" spc="0" normalizeH="0" baseline="0" noProof="0">
                <a:ln>
                  <a:noFill/>
                </a:ln>
                <a:solidFill>
                  <a:prstClr val="black"/>
                </a:solidFill>
                <a:effectLst/>
                <a:uLnTx/>
                <a:uFillTx/>
                <a:latin typeface="Arial"/>
                <a:ea typeface="+mn-ea"/>
                <a:cs typeface="+mn-cs"/>
              </a:rPr>
              <a:t> </a:t>
            </a:r>
            <a:r>
              <a:rPr lang="en-US" sz="1200" i="1">
                <a:solidFill>
                  <a:prstClr val="black"/>
                </a:solidFill>
                <a:latin typeface="Arial"/>
              </a:rPr>
              <a:t>R</a:t>
            </a:r>
            <a:r>
              <a:rPr kumimoji="0" lang="en-US" sz="1200" b="0" i="1" u="none" strike="noStrike" kern="1200" cap="none" spc="0" normalizeH="0" baseline="0" noProof="0" err="1">
                <a:ln>
                  <a:noFill/>
                </a:ln>
                <a:solidFill>
                  <a:prstClr val="black"/>
                </a:solidFill>
                <a:effectLst/>
                <a:uLnTx/>
                <a:uFillTx/>
                <a:latin typeface="Arial"/>
                <a:ea typeface="+mn-ea"/>
                <a:cs typeface="+mn-cs"/>
              </a:rPr>
              <a:t>evitalization</a:t>
            </a:r>
            <a:r>
              <a:rPr kumimoji="0" lang="en-US" sz="1200" b="0" i="1" u="none" strike="noStrike" kern="1200" cap="none" spc="0" normalizeH="0" baseline="0" noProof="0">
                <a:ln>
                  <a:noFill/>
                </a:ln>
                <a:solidFill>
                  <a:prstClr val="black"/>
                </a:solidFill>
                <a:effectLst/>
                <a:uLnTx/>
                <a:uFillTx/>
                <a:latin typeface="Arial"/>
                <a:ea typeface="+mn-ea"/>
                <a:cs typeface="+mn-cs"/>
              </a:rPr>
              <a:t> in Head Start and Early Head Start</a:t>
            </a:r>
            <a:r>
              <a:rPr kumimoji="0" lang="en-US" sz="1200" b="0" i="0" u="none" strike="noStrike" kern="1200" cap="none" spc="0" normalizeH="0" baseline="0" noProof="0">
                <a:ln>
                  <a:noFill/>
                </a:ln>
                <a:solidFill>
                  <a:prstClr val="black"/>
                </a:solidFill>
                <a:effectLst/>
                <a:uLnTx/>
                <a:uFillTx/>
                <a:latin typeface="Arial"/>
                <a:ea typeface="+mn-ea"/>
                <a:cs typeface="+mn-cs"/>
              </a:rPr>
              <a:t>. U.S. Department of Health and Human Services, Administration for Children and Families, Office of Head Start. </a:t>
            </a:r>
            <a:r>
              <a:rPr kumimoji="0" lang="en-US" sz="1200" b="0" i="0" u="none" strike="noStrike" kern="1200" cap="none" spc="0" normalizeH="0" baseline="0" noProof="0">
                <a:ln>
                  <a:noFill/>
                </a:ln>
                <a:solidFill>
                  <a:prstClr val="black"/>
                </a:solidFill>
                <a:effectLst/>
                <a:uLnTx/>
                <a:uFillTx/>
                <a:latin typeface="Arial"/>
                <a:ea typeface="+mn-ea"/>
                <a:cs typeface="+mn-cs"/>
                <a:hlinkClick r:id="rId3"/>
              </a:rPr>
              <a:t>https://eclkc.ohs.acf.hhs.gov/sites/default/files/pdf/report-tribal-language-revitalization.pdf</a:t>
            </a:r>
            <a:r>
              <a:rPr kumimoji="0" lang="en-US" sz="1200" b="0" i="0" u="none" strike="noStrike" kern="1200" cap="none" spc="0" normalizeH="0" baseline="0" noProof="0">
                <a:ln>
                  <a:noFill/>
                </a:ln>
                <a:solidFill>
                  <a:prstClr val="black"/>
                </a:solidFill>
                <a:effectLst/>
                <a:uLnTx/>
                <a:uFillTx/>
                <a:latin typeface="Arial"/>
                <a:ea typeface="+mn-ea"/>
                <a:cs typeface="+mn-cs"/>
              </a:rPr>
              <a:t> </a:t>
            </a:r>
          </a:p>
        </p:txBody>
      </p:sp>
      <p:pic>
        <p:nvPicPr>
          <p:cNvPr id="8" name="Picture 7">
            <a:extLst>
              <a:ext uri="{FF2B5EF4-FFF2-40B4-BE49-F238E27FC236}">
                <a16:creationId xmlns:a16="http://schemas.microsoft.com/office/drawing/2014/main" id="{810104E7-DC1D-4724-96FB-A1E2D3655E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434740">
            <a:off x="2169085" y="1632876"/>
            <a:ext cx="2654823" cy="3396551"/>
          </a:xfrm>
          <a:prstGeom prst="rect">
            <a:avLst/>
          </a:prstGeom>
          <a:ln>
            <a:solidFill>
              <a:schemeClr val="tx1"/>
            </a:solidFill>
          </a:ln>
        </p:spPr>
      </p:pic>
      <p:pic>
        <p:nvPicPr>
          <p:cNvPr id="10" name="Content Placeholder 5">
            <a:extLst>
              <a:ext uri="{FF2B5EF4-FFF2-40B4-BE49-F238E27FC236}">
                <a16:creationId xmlns:a16="http://schemas.microsoft.com/office/drawing/2014/main" id="{96F47508-B092-4092-978B-F8216F8D76CB}"/>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3907567" y="1527312"/>
            <a:ext cx="2811003" cy="3559786"/>
          </a:xfrm>
          <a:prstGeom prst="rect">
            <a:avLst/>
          </a:prstGeom>
        </p:spPr>
      </p:pic>
      <p:pic>
        <p:nvPicPr>
          <p:cNvPr id="3" name="Picture 2">
            <a:extLst>
              <a:ext uri="{FF2B5EF4-FFF2-40B4-BE49-F238E27FC236}">
                <a16:creationId xmlns:a16="http://schemas.microsoft.com/office/drawing/2014/main" id="{70C8AFCC-5714-46DA-861F-6E702D1A84E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6" name="Picture 5">
            <a:extLst>
              <a:ext uri="{FF2B5EF4-FFF2-40B4-BE49-F238E27FC236}">
                <a16:creationId xmlns:a16="http://schemas.microsoft.com/office/drawing/2014/main" id="{E38CFEAB-D131-4C4B-B0CD-654324442C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3296987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F683-7E76-47FC-81E8-93A29138CD48}"/>
              </a:ext>
            </a:extLst>
          </p:cNvPr>
          <p:cNvSpPr>
            <a:spLocks noGrp="1"/>
          </p:cNvSpPr>
          <p:nvPr>
            <p:ph type="title"/>
          </p:nvPr>
        </p:nvSpPr>
        <p:spPr/>
        <p:txBody>
          <a:bodyPr/>
          <a:lstStyle/>
          <a:p>
            <a:r>
              <a:rPr lang="en-US"/>
              <a:t>Poll / Discussion Question</a:t>
            </a:r>
          </a:p>
        </p:txBody>
      </p:sp>
      <p:sp>
        <p:nvSpPr>
          <p:cNvPr id="3" name="Content Placeholder 2">
            <a:extLst>
              <a:ext uri="{FF2B5EF4-FFF2-40B4-BE49-F238E27FC236}">
                <a16:creationId xmlns:a16="http://schemas.microsoft.com/office/drawing/2014/main" id="{EBDFD8BB-1D7E-4C63-B550-58310AA7529D}"/>
              </a:ext>
            </a:extLst>
          </p:cNvPr>
          <p:cNvSpPr>
            <a:spLocks noGrp="1"/>
          </p:cNvSpPr>
          <p:nvPr>
            <p:ph idx="1"/>
          </p:nvPr>
        </p:nvSpPr>
        <p:spPr/>
        <p:txBody>
          <a:bodyPr/>
          <a:lstStyle/>
          <a:p>
            <a:r>
              <a:rPr lang="en-US" b="1" dirty="0"/>
              <a:t>B-5: </a:t>
            </a:r>
            <a:r>
              <a:rPr lang="en-US" dirty="0"/>
              <a:t>If working with Birth to 5, in what ways are you partnering with K-12?  </a:t>
            </a:r>
          </a:p>
          <a:p>
            <a:r>
              <a:rPr lang="en-US" b="1" dirty="0"/>
              <a:t>K-12: </a:t>
            </a:r>
            <a:r>
              <a:rPr lang="en-US" dirty="0"/>
              <a:t>If working with K-12, in what ways are you partnering with Birth to 5?</a:t>
            </a:r>
          </a:p>
          <a:p>
            <a:r>
              <a:rPr lang="en-US" b="1" dirty="0"/>
              <a:t>Connecting: </a:t>
            </a:r>
            <a:r>
              <a:rPr lang="en-US" dirty="0"/>
              <a:t>What</a:t>
            </a:r>
            <a:r>
              <a:rPr lang="en-US" b="1" dirty="0"/>
              <a:t> </a:t>
            </a:r>
            <a:r>
              <a:rPr lang="en-US" dirty="0"/>
              <a:t>strategies could you use to connect Birth-5 and K-12?</a:t>
            </a:r>
          </a:p>
        </p:txBody>
      </p:sp>
      <p:sp>
        <p:nvSpPr>
          <p:cNvPr id="5" name="Slide Number Placeholder 4">
            <a:extLst>
              <a:ext uri="{FF2B5EF4-FFF2-40B4-BE49-F238E27FC236}">
                <a16:creationId xmlns:a16="http://schemas.microsoft.com/office/drawing/2014/main" id="{A234DEAD-3A9B-4828-8374-F90679DDEB47}"/>
              </a:ext>
            </a:extLst>
          </p:cNvPr>
          <p:cNvSpPr>
            <a:spLocks noGrp="1"/>
          </p:cNvSpPr>
          <p:nvPr>
            <p:ph type="sldNum" sz="quarter" idx="12"/>
          </p:nvPr>
        </p:nvSpPr>
        <p:spPr/>
        <p:txBody>
          <a:bodyPr/>
          <a:lstStyle/>
          <a:p>
            <a:fld id="{5A06B27B-7B9C-B94B-BDD7-57FF17B14616}" type="slidenum">
              <a:rPr lang="en-US" smtClean="0"/>
              <a:pPr/>
              <a:t>33</a:t>
            </a:fld>
            <a:endParaRPr lang="en-US"/>
          </a:p>
        </p:txBody>
      </p:sp>
      <p:pic>
        <p:nvPicPr>
          <p:cNvPr id="7" name="Picture 6">
            <a:extLst>
              <a:ext uri="{FF2B5EF4-FFF2-40B4-BE49-F238E27FC236}">
                <a16:creationId xmlns:a16="http://schemas.microsoft.com/office/drawing/2014/main" id="{5F438E59-D1AC-4A06-A93B-C029428E65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9" name="Picture 8">
            <a:extLst>
              <a:ext uri="{FF2B5EF4-FFF2-40B4-BE49-F238E27FC236}">
                <a16:creationId xmlns:a16="http://schemas.microsoft.com/office/drawing/2014/main" id="{A324C5EF-1417-4524-B05E-448A845395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094386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2890"/>
            <a:ext cx="4114800" cy="1268730"/>
          </a:xfrm>
        </p:spPr>
        <p:txBody>
          <a:bodyPr>
            <a:noAutofit/>
          </a:bodyPr>
          <a:lstStyle/>
          <a:p>
            <a:r>
              <a:rPr lang="en-US" sz="4000"/>
              <a:t>Next Steps</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pic>
        <p:nvPicPr>
          <p:cNvPr id="4" name="Picture 3">
            <a:extLst>
              <a:ext uri="{FF2B5EF4-FFF2-40B4-BE49-F238E27FC236}">
                <a16:creationId xmlns:a16="http://schemas.microsoft.com/office/drawing/2014/main" id="{C68AFC1F-A510-4272-926E-94AE485715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8" name="Picture 7">
            <a:extLst>
              <a:ext uri="{FF2B5EF4-FFF2-40B4-BE49-F238E27FC236}">
                <a16:creationId xmlns:a16="http://schemas.microsoft.com/office/drawing/2014/main" id="{47C64E6A-89FC-4092-85B4-4E119D7F74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1688809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406" y="225400"/>
            <a:ext cx="4303594" cy="11049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2739" y="489510"/>
            <a:ext cx="4240296" cy="576680"/>
          </a:xfrm>
          <a:prstGeom prst="rect">
            <a:avLst/>
          </a:prstGeom>
        </p:spPr>
      </p:pic>
      <p:sp>
        <p:nvSpPr>
          <p:cNvPr id="15" name="Title 2"/>
          <p:cNvSpPr txBox="1">
            <a:spLocks/>
          </p:cNvSpPr>
          <p:nvPr/>
        </p:nvSpPr>
        <p:spPr>
          <a:xfrm>
            <a:off x="1083820" y="2745440"/>
            <a:ext cx="6976360" cy="137168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254A64"/>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4000" b="0" i="0" u="none" strike="noStrike" kern="1200" cap="none" spc="0" normalizeH="0" baseline="0" noProof="0">
                <a:ln>
                  <a:noFill/>
                </a:ln>
                <a:solidFill>
                  <a:srgbClr val="254A64"/>
                </a:solidFill>
                <a:effectLst/>
                <a:uLnTx/>
                <a:uFillTx/>
                <a:latin typeface="Arial"/>
                <a:ea typeface="+mj-ea"/>
                <a:cs typeface="Arial"/>
              </a:rPr>
              <a:t>Resources</a:t>
            </a:r>
          </a:p>
        </p:txBody>
      </p:sp>
      <p:pic>
        <p:nvPicPr>
          <p:cNvPr id="3" name="Picture 2">
            <a:extLst>
              <a:ext uri="{FF2B5EF4-FFF2-40B4-BE49-F238E27FC236}">
                <a16:creationId xmlns:a16="http://schemas.microsoft.com/office/drawing/2014/main" id="{BC7BA8E6-1B1A-482D-96B7-5A4B5E3EFDC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4" name="Picture 3">
            <a:extLst>
              <a:ext uri="{FF2B5EF4-FFF2-40B4-BE49-F238E27FC236}">
                <a16:creationId xmlns:a16="http://schemas.microsoft.com/office/drawing/2014/main" id="{D7509481-9EB8-4AD0-BA13-70324153B2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1626404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406" y="225400"/>
            <a:ext cx="4303594" cy="11049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2739" y="489510"/>
            <a:ext cx="4240296" cy="576680"/>
          </a:xfrm>
          <a:prstGeom prst="rect">
            <a:avLst/>
          </a:prstGeom>
        </p:spPr>
      </p:pic>
      <p:pic>
        <p:nvPicPr>
          <p:cNvPr id="3" name="Picture 2">
            <a:extLst>
              <a:ext uri="{FF2B5EF4-FFF2-40B4-BE49-F238E27FC236}">
                <a16:creationId xmlns:a16="http://schemas.microsoft.com/office/drawing/2014/main" id="{146D3F58-8F3E-4BE4-8922-7B87BD9D8052}"/>
              </a:ext>
            </a:extLst>
          </p:cNvPr>
          <p:cNvPicPr>
            <a:picLocks noChangeAspect="1"/>
          </p:cNvPicPr>
          <p:nvPr/>
        </p:nvPicPr>
        <p:blipFill>
          <a:blip r:embed="rId5"/>
          <a:stretch>
            <a:fillRect/>
          </a:stretch>
        </p:blipFill>
        <p:spPr>
          <a:xfrm>
            <a:off x="1083674" y="1515382"/>
            <a:ext cx="3109184" cy="4011548"/>
          </a:xfrm>
          <a:prstGeom prst="rect">
            <a:avLst/>
          </a:prstGeom>
        </p:spPr>
      </p:pic>
      <p:pic>
        <p:nvPicPr>
          <p:cNvPr id="4" name="Picture 3">
            <a:extLst>
              <a:ext uri="{FF2B5EF4-FFF2-40B4-BE49-F238E27FC236}">
                <a16:creationId xmlns:a16="http://schemas.microsoft.com/office/drawing/2014/main" id="{D0EF2B73-F8F1-45CC-A23E-7C484E9FA74E}"/>
              </a:ext>
            </a:extLst>
          </p:cNvPr>
          <p:cNvPicPr>
            <a:picLocks noChangeAspect="1"/>
          </p:cNvPicPr>
          <p:nvPr/>
        </p:nvPicPr>
        <p:blipFill rotWithShape="1">
          <a:blip r:embed="rId6"/>
          <a:srcRect l="167" r="-2795" b="3979"/>
          <a:stretch/>
        </p:blipFill>
        <p:spPr>
          <a:xfrm>
            <a:off x="5419494" y="1390312"/>
            <a:ext cx="3267306" cy="4077375"/>
          </a:xfrm>
          <a:prstGeom prst="rect">
            <a:avLst/>
          </a:prstGeom>
        </p:spPr>
      </p:pic>
      <p:sp>
        <p:nvSpPr>
          <p:cNvPr id="9" name="Rectangle 8">
            <a:extLst>
              <a:ext uri="{FF2B5EF4-FFF2-40B4-BE49-F238E27FC236}">
                <a16:creationId xmlns:a16="http://schemas.microsoft.com/office/drawing/2014/main" id="{D01F144E-3C76-4AAA-A0E0-C25B445C63B4}"/>
              </a:ext>
            </a:extLst>
          </p:cNvPr>
          <p:cNvSpPr/>
          <p:nvPr/>
        </p:nvSpPr>
        <p:spPr>
          <a:xfrm>
            <a:off x="613317" y="5630195"/>
            <a:ext cx="4572000" cy="584775"/>
          </a:xfrm>
          <a:prstGeom prst="rect">
            <a:avLst/>
          </a:prstGeom>
        </p:spPr>
        <p:txBody>
          <a:bodyPr>
            <a:spAutoFit/>
          </a:bodyPr>
          <a:lstStyle/>
          <a:p>
            <a:r>
              <a:rPr lang="en-US" sz="1600">
                <a:hlinkClick r:id="rId7"/>
              </a:rPr>
              <a:t>https://childcareta.acf.hhs.gov/centers/national-center-tribal-early-childhood-development</a:t>
            </a:r>
            <a:r>
              <a:rPr lang="en-US" sz="1600"/>
              <a:t> </a:t>
            </a:r>
          </a:p>
        </p:txBody>
      </p:sp>
      <p:sp>
        <p:nvSpPr>
          <p:cNvPr id="10" name="Rectangle 9">
            <a:extLst>
              <a:ext uri="{FF2B5EF4-FFF2-40B4-BE49-F238E27FC236}">
                <a16:creationId xmlns:a16="http://schemas.microsoft.com/office/drawing/2014/main" id="{87C7C2C0-A73A-4B79-8772-AD86918BE098}"/>
              </a:ext>
            </a:extLst>
          </p:cNvPr>
          <p:cNvSpPr/>
          <p:nvPr/>
        </p:nvSpPr>
        <p:spPr>
          <a:xfrm>
            <a:off x="5207621" y="5630195"/>
            <a:ext cx="3947530" cy="830997"/>
          </a:xfrm>
          <a:prstGeom prst="rect">
            <a:avLst/>
          </a:prstGeom>
        </p:spPr>
        <p:txBody>
          <a:bodyPr wrap="square">
            <a:spAutoFit/>
          </a:bodyPr>
          <a:lstStyle/>
          <a:p>
            <a:r>
              <a:rPr lang="en-US" sz="1600">
                <a:hlinkClick r:id="rId8"/>
              </a:rPr>
              <a:t>https://childcareta.acf.hhs.gov/infant-toddler-resource-guide/topic-overview-0</a:t>
            </a:r>
            <a:endParaRPr lang="en-US" sz="1600"/>
          </a:p>
          <a:p>
            <a:endParaRPr lang="en-US" sz="1600"/>
          </a:p>
        </p:txBody>
      </p:sp>
      <p:pic>
        <p:nvPicPr>
          <p:cNvPr id="7" name="Picture 6">
            <a:extLst>
              <a:ext uri="{FF2B5EF4-FFF2-40B4-BE49-F238E27FC236}">
                <a16:creationId xmlns:a16="http://schemas.microsoft.com/office/drawing/2014/main" id="{0B6B89E2-AFE1-4DFC-9018-6501D5714C1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8" name="Picture 7">
            <a:extLst>
              <a:ext uri="{FF2B5EF4-FFF2-40B4-BE49-F238E27FC236}">
                <a16:creationId xmlns:a16="http://schemas.microsoft.com/office/drawing/2014/main" id="{DB74328D-4889-4A75-9CEC-504C6F335EF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3828602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A8F0-1A68-4925-BD81-325FDDA87D91}"/>
              </a:ext>
            </a:extLst>
          </p:cNvPr>
          <p:cNvSpPr>
            <a:spLocks noGrp="1"/>
          </p:cNvSpPr>
          <p:nvPr>
            <p:ph type="title"/>
          </p:nvPr>
        </p:nvSpPr>
        <p:spPr>
          <a:xfrm>
            <a:off x="457200" y="445298"/>
            <a:ext cx="8229600" cy="808038"/>
          </a:xfrm>
        </p:spPr>
        <p:txBody>
          <a:bodyPr/>
          <a:lstStyle/>
          <a:p>
            <a:r>
              <a:rPr lang="en-US"/>
              <a:t>Resources </a:t>
            </a:r>
          </a:p>
        </p:txBody>
      </p:sp>
      <p:graphicFrame>
        <p:nvGraphicFramePr>
          <p:cNvPr id="7" name="Content Placeholder 6">
            <a:extLst>
              <a:ext uri="{FF2B5EF4-FFF2-40B4-BE49-F238E27FC236}">
                <a16:creationId xmlns:a16="http://schemas.microsoft.com/office/drawing/2014/main" id="{1BB8859B-CBDA-488B-B92D-C4997C26DA44}"/>
              </a:ext>
            </a:extLst>
          </p:cNvPr>
          <p:cNvGraphicFramePr>
            <a:graphicFrameLocks noGrp="1"/>
          </p:cNvGraphicFramePr>
          <p:nvPr>
            <p:ph idx="1"/>
            <p:extLst>
              <p:ext uri="{D42A27DB-BD31-4B8C-83A1-F6EECF244321}">
                <p14:modId xmlns:p14="http://schemas.microsoft.com/office/powerpoint/2010/main" val="979636862"/>
              </p:ext>
            </p:extLst>
          </p:nvPr>
        </p:nvGraphicFramePr>
        <p:xfrm>
          <a:off x="484908" y="1388378"/>
          <a:ext cx="8229600" cy="4389120"/>
        </p:xfrm>
        <a:graphic>
          <a:graphicData uri="http://schemas.openxmlformats.org/drawingml/2006/table">
            <a:tbl>
              <a:tblPr firstRow="1" bandRow="1">
                <a:tableStyleId>{B301B821-A1FF-4177-AEE7-76D212191A09}</a:tableStyleId>
              </a:tblPr>
              <a:tblGrid>
                <a:gridCol w="2743200">
                  <a:extLst>
                    <a:ext uri="{9D8B030D-6E8A-4147-A177-3AD203B41FA5}">
                      <a16:colId xmlns:a16="http://schemas.microsoft.com/office/drawing/2014/main" val="3247062773"/>
                    </a:ext>
                  </a:extLst>
                </a:gridCol>
                <a:gridCol w="2743200">
                  <a:extLst>
                    <a:ext uri="{9D8B030D-6E8A-4147-A177-3AD203B41FA5}">
                      <a16:colId xmlns:a16="http://schemas.microsoft.com/office/drawing/2014/main" val="3540420461"/>
                    </a:ext>
                  </a:extLst>
                </a:gridCol>
                <a:gridCol w="2743200">
                  <a:extLst>
                    <a:ext uri="{9D8B030D-6E8A-4147-A177-3AD203B41FA5}">
                      <a16:colId xmlns:a16="http://schemas.microsoft.com/office/drawing/2014/main" val="429462596"/>
                    </a:ext>
                  </a:extLst>
                </a:gridCol>
              </a:tblGrid>
              <a:tr h="0">
                <a:tc>
                  <a:txBody>
                    <a:bodyPr/>
                    <a:lstStyle/>
                    <a:p>
                      <a:pPr algn="ctr"/>
                      <a:r>
                        <a:rPr lang="en-US"/>
                        <a:t>Resource</a:t>
                      </a:r>
                    </a:p>
                  </a:txBody>
                  <a:tcPr>
                    <a:lnL w="12700" cap="flat" cmpd="sng" algn="ctr">
                      <a:noFill/>
                      <a:prstDash val="solid"/>
                      <a:round/>
                      <a:headEnd type="none" w="med" len="med"/>
                      <a:tailEnd type="none" w="med" len="med"/>
                    </a:lnL>
                  </a:tcPr>
                </a:tc>
                <a:tc>
                  <a:txBody>
                    <a:bodyPr/>
                    <a:lstStyle/>
                    <a:p>
                      <a:pPr algn="ctr"/>
                      <a:r>
                        <a:rPr lang="en-US"/>
                        <a:t>Source</a:t>
                      </a:r>
                    </a:p>
                  </a:txBody>
                  <a:tcPr/>
                </a:tc>
                <a:tc>
                  <a:txBody>
                    <a:bodyPr/>
                    <a:lstStyle/>
                    <a:p>
                      <a:pPr algn="ctr"/>
                      <a:r>
                        <a:rPr lang="en-US"/>
                        <a:t>Image</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424094277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Culture and Language</a:t>
                      </a:r>
                    </a:p>
                    <a:p>
                      <a:endParaRPr lang="en-US" sz="1600"/>
                    </a:p>
                  </a:txBody>
                  <a:tcPr>
                    <a:lnL w="12700" cap="flat" cmpd="sng" algn="ctr">
                      <a:noFill/>
                      <a:prstDash val="solid"/>
                      <a:round/>
                      <a:headEnd type="none" w="med" len="med"/>
                      <a:tailEnd type="none" w="med" len="med"/>
                    </a:lnL>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Early</a:t>
                      </a:r>
                      <a:r>
                        <a:rPr lang="en-US" sz="1600" baseline="0" dirty="0"/>
                        <a:t> Childhood Learning and Knowledge Center (</a:t>
                      </a:r>
                      <a:r>
                        <a:rPr lang="en-US" sz="1600" dirty="0"/>
                        <a:t>ECLKC), </a:t>
                      </a:r>
                      <a:r>
                        <a:rPr lang="en-US" sz="1600" u="sng" dirty="0">
                          <a:hlinkClick r:id="rId3"/>
                        </a:rPr>
                        <a:t>https://eclkc.ohs.acf.hhs.gov/culture-language</a:t>
                      </a:r>
                      <a:endParaRPr lang="en-US" sz="16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endParaRPr>
                    </a:p>
                  </a:txBody>
                  <a:tcPr>
                    <a:solidFill>
                      <a:schemeClr val="accent2"/>
                    </a:solidFill>
                  </a:tcPr>
                </a:tc>
                <a:tc>
                  <a:txBody>
                    <a:bodyPr/>
                    <a:lstStyle/>
                    <a:p>
                      <a:endParaRPr lang="en-US"/>
                    </a:p>
                    <a:p>
                      <a:endParaRPr lang="en-US"/>
                    </a:p>
                    <a:p>
                      <a:endParaRPr lang="en-US"/>
                    </a:p>
                    <a:p>
                      <a:endParaRPr lang="en-US"/>
                    </a:p>
                    <a:p>
                      <a:endParaRPr lang="en-US"/>
                    </a:p>
                    <a:p>
                      <a:endParaRPr lang="en-US"/>
                    </a:p>
                  </a:txBody>
                  <a:tcPr>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147871937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a:t>Language Documentation, Revitalization, and Reclamation: Supporting Young Learners and Their Communities</a:t>
                      </a:r>
                    </a:p>
                    <a:p>
                      <a:endParaRPr lang="en-US" sz="1600"/>
                    </a:p>
                  </a:txBody>
                  <a:tcPr>
                    <a:lnL w="12700" cap="flat" cmpd="sng" algn="ctr">
                      <a:noFill/>
                      <a:prstDash val="solid"/>
                      <a:round/>
                      <a:headEnd type="none" w="med" len="med"/>
                      <a:tailEnd type="none" w="med" len="med"/>
                    </a:ln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black"/>
                          </a:solidFill>
                        </a:rPr>
                        <a:t>Child Language Research and Revitalization Working Group. (2017). </a:t>
                      </a:r>
                      <a:r>
                        <a:rPr lang="en-US" sz="1600">
                          <a:hlinkClick r:id="rId4"/>
                        </a:rPr>
                        <a:t>https://www.edc.org/sites/default/files/uploads/RouvierWhitePaperFinal.pdf</a:t>
                      </a:r>
                      <a:r>
                        <a:rPr lang="en-US" sz="160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a:p>
                  </a:txBody>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R w="12700" cap="flat" cmpd="sng" algn="ctr">
                      <a:noFill/>
                      <a:prstDash val="solid"/>
                      <a:round/>
                      <a:headEnd type="none" w="med" len="med"/>
                      <a:tailEnd type="none" w="med" len="med"/>
                    </a:lnR>
                  </a:tcPr>
                </a:tc>
                <a:extLst>
                  <a:ext uri="{0D108BD9-81ED-4DB2-BD59-A6C34878D82A}">
                    <a16:rowId xmlns:a16="http://schemas.microsoft.com/office/drawing/2014/main" val="1143831085"/>
                  </a:ext>
                </a:extLst>
              </a:tr>
            </a:tbl>
          </a:graphicData>
        </a:graphic>
      </p:graphicFrame>
      <p:sp>
        <p:nvSpPr>
          <p:cNvPr id="5" name="Slide Number Placeholder 4">
            <a:extLst>
              <a:ext uri="{FF2B5EF4-FFF2-40B4-BE49-F238E27FC236}">
                <a16:creationId xmlns:a16="http://schemas.microsoft.com/office/drawing/2014/main" id="{550600B6-6A6C-4DDD-B2D8-25DCB2F8690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7288B615-CE67-4972-A647-CC360C3A0AF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89683" y="1899709"/>
            <a:ext cx="2386594" cy="1348036"/>
          </a:xfrm>
          <a:prstGeom prst="rect">
            <a:avLst/>
          </a:prstGeom>
        </p:spPr>
      </p:pic>
      <p:pic>
        <p:nvPicPr>
          <p:cNvPr id="11" name="Picture 10">
            <a:extLst>
              <a:ext uri="{FF2B5EF4-FFF2-40B4-BE49-F238E27FC236}">
                <a16:creationId xmlns:a16="http://schemas.microsoft.com/office/drawing/2014/main" id="{D39D23E9-AB55-4CB7-BD47-131CAC9631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82810" y="3759076"/>
            <a:ext cx="1400340" cy="1805702"/>
          </a:xfrm>
          <a:prstGeom prst="rect">
            <a:avLst/>
          </a:prstGeom>
        </p:spPr>
      </p:pic>
      <p:pic>
        <p:nvPicPr>
          <p:cNvPr id="3" name="Picture 2">
            <a:extLst>
              <a:ext uri="{FF2B5EF4-FFF2-40B4-BE49-F238E27FC236}">
                <a16:creationId xmlns:a16="http://schemas.microsoft.com/office/drawing/2014/main" id="{7489E10E-594C-4BD1-8903-919A2058288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6" name="Picture 5">
            <a:extLst>
              <a:ext uri="{FF2B5EF4-FFF2-40B4-BE49-F238E27FC236}">
                <a16:creationId xmlns:a16="http://schemas.microsoft.com/office/drawing/2014/main" id="{A0489D61-BADB-4533-964D-BD1243C7CC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3494037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A8F0-1A68-4925-BD81-325FDDA87D91}"/>
              </a:ext>
            </a:extLst>
          </p:cNvPr>
          <p:cNvSpPr>
            <a:spLocks noGrp="1"/>
          </p:cNvSpPr>
          <p:nvPr>
            <p:ph type="title"/>
          </p:nvPr>
        </p:nvSpPr>
        <p:spPr>
          <a:xfrm>
            <a:off x="457200" y="279616"/>
            <a:ext cx="8229600" cy="808038"/>
          </a:xfrm>
        </p:spPr>
        <p:txBody>
          <a:bodyPr/>
          <a:lstStyle/>
          <a:p>
            <a:r>
              <a:rPr lang="en-US" dirty="0"/>
              <a:t>Resources </a:t>
            </a:r>
          </a:p>
        </p:txBody>
      </p:sp>
      <p:graphicFrame>
        <p:nvGraphicFramePr>
          <p:cNvPr id="7" name="Content Placeholder 6">
            <a:extLst>
              <a:ext uri="{FF2B5EF4-FFF2-40B4-BE49-F238E27FC236}">
                <a16:creationId xmlns:a16="http://schemas.microsoft.com/office/drawing/2014/main" id="{1BB8859B-CBDA-488B-B92D-C4997C26DA44}"/>
              </a:ext>
            </a:extLst>
          </p:cNvPr>
          <p:cNvGraphicFramePr>
            <a:graphicFrameLocks noGrp="1"/>
          </p:cNvGraphicFramePr>
          <p:nvPr>
            <p:ph idx="1"/>
            <p:extLst>
              <p:ext uri="{D42A27DB-BD31-4B8C-83A1-F6EECF244321}">
                <p14:modId xmlns:p14="http://schemas.microsoft.com/office/powerpoint/2010/main" val="2328688699"/>
              </p:ext>
            </p:extLst>
          </p:nvPr>
        </p:nvGraphicFramePr>
        <p:xfrm>
          <a:off x="457199" y="1052195"/>
          <a:ext cx="8573985" cy="5136000"/>
        </p:xfrm>
        <a:graphic>
          <a:graphicData uri="http://schemas.openxmlformats.org/drawingml/2006/table">
            <a:tbl>
              <a:tblPr firstRow="1" bandRow="1">
                <a:tableStyleId>{B301B821-A1FF-4177-AEE7-76D212191A09}</a:tableStyleId>
              </a:tblPr>
              <a:tblGrid>
                <a:gridCol w="2084120">
                  <a:extLst>
                    <a:ext uri="{9D8B030D-6E8A-4147-A177-3AD203B41FA5}">
                      <a16:colId xmlns:a16="http://schemas.microsoft.com/office/drawing/2014/main" val="3247062773"/>
                    </a:ext>
                  </a:extLst>
                </a:gridCol>
                <a:gridCol w="3631870">
                  <a:extLst>
                    <a:ext uri="{9D8B030D-6E8A-4147-A177-3AD203B41FA5}">
                      <a16:colId xmlns:a16="http://schemas.microsoft.com/office/drawing/2014/main" val="3540420461"/>
                    </a:ext>
                  </a:extLst>
                </a:gridCol>
                <a:gridCol w="2857995">
                  <a:extLst>
                    <a:ext uri="{9D8B030D-6E8A-4147-A177-3AD203B41FA5}">
                      <a16:colId xmlns:a16="http://schemas.microsoft.com/office/drawing/2014/main" val="429462596"/>
                    </a:ext>
                  </a:extLst>
                </a:gridCol>
              </a:tblGrid>
              <a:tr h="328982">
                <a:tc>
                  <a:txBody>
                    <a:bodyPr/>
                    <a:lstStyle/>
                    <a:p>
                      <a:pPr algn="ctr"/>
                      <a:r>
                        <a:rPr lang="en-US"/>
                        <a:t>Resource</a:t>
                      </a:r>
                    </a:p>
                  </a:txBody>
                  <a:tcPr>
                    <a:lnL w="12700" cap="flat" cmpd="sng" algn="ctr">
                      <a:noFill/>
                      <a:prstDash val="solid"/>
                      <a:round/>
                      <a:headEnd type="none" w="med" len="med"/>
                      <a:tailEnd type="none" w="med" len="med"/>
                    </a:lnL>
                  </a:tcPr>
                </a:tc>
                <a:tc>
                  <a:txBody>
                    <a:bodyPr/>
                    <a:lstStyle/>
                    <a:p>
                      <a:pPr algn="ctr"/>
                      <a:r>
                        <a:rPr lang="en-US"/>
                        <a:t>Source</a:t>
                      </a:r>
                    </a:p>
                  </a:txBody>
                  <a:tcPr/>
                </a:tc>
                <a:tc>
                  <a:txBody>
                    <a:bodyPr/>
                    <a:lstStyle/>
                    <a:p>
                      <a:pPr algn="ctr"/>
                      <a:r>
                        <a:rPr lang="en-US"/>
                        <a:t>Image</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4240942777"/>
                  </a:ext>
                </a:extLst>
              </a:tr>
              <a:tr h="23851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Language Revitalization Strategies</a:t>
                      </a:r>
                    </a:p>
                  </a:txBody>
                  <a:tcPr>
                    <a:lnL w="12700" cap="flat" cmpd="sng" algn="ctr">
                      <a:noFill/>
                      <a:prstDash val="solid"/>
                      <a:round/>
                      <a:headEnd type="none" w="med" len="med"/>
                      <a:tailEnd type="none" w="med" len="med"/>
                    </a:lnL>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The First Peoples’ Cultural Council has many resources related to various language revitalization strategies such as immersion, language nests, culture camps, language documentation, etc.</a:t>
                      </a:r>
                    </a:p>
                    <a:p>
                      <a:r>
                        <a:rPr lang="en-US" sz="1400" dirty="0">
                          <a:hlinkClick r:id="rId3"/>
                        </a:rPr>
                        <a:t>https://fpcc.ca/resource/language-revitalization-strategies/</a:t>
                      </a:r>
                      <a:endParaRPr lang="en-US" sz="1400" i="1" dirty="0"/>
                    </a:p>
                    <a:p>
                      <a:endParaRPr lang="en-US" sz="1400" i="1" dirty="0"/>
                    </a:p>
                    <a:p>
                      <a:endParaRPr lang="en-US" sz="1400" i="1" dirty="0"/>
                    </a:p>
                    <a:p>
                      <a:endParaRPr lang="en-US" sz="1400" i="1" dirty="0"/>
                    </a:p>
                  </a:txBody>
                  <a:tcPr>
                    <a:solidFill>
                      <a:schemeClr val="accent2"/>
                    </a:solidFill>
                  </a:tcPr>
                </a:tc>
                <a:tc>
                  <a:txBody>
                    <a:bodyPr/>
                    <a:lstStyle/>
                    <a:p>
                      <a:endParaRPr lang="en-US"/>
                    </a:p>
                    <a:p>
                      <a:endParaRPr lang="en-US"/>
                    </a:p>
                    <a:p>
                      <a:endParaRPr lang="en-US"/>
                    </a:p>
                    <a:p>
                      <a:endParaRPr lang="en-US"/>
                    </a:p>
                  </a:txBody>
                  <a:tcPr>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1478719377"/>
                  </a:ext>
                </a:extLst>
              </a:tr>
              <a:tr h="23851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Indigenous Languages and Literacies</a:t>
                      </a:r>
                    </a:p>
                  </a:txBody>
                  <a:tcPr>
                    <a:lnL w="12700" cap="flat" cmpd="sng" algn="ctr">
                      <a:noFill/>
                      <a:prstDash val="solid"/>
                      <a:round/>
                      <a:headEnd type="none" w="med" len="med"/>
                      <a:tailEnd type="none" w="med" len="med"/>
                    </a:ln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Northwest Territories Literacy Council has various language revitalization strategies in their resource page for families, communities, and program staff.</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hlinkClick r:id="rId4"/>
                        </a:rPr>
                        <a:t>https://www.nwtliteracy.ca/index.php/resources/indigenous-languages-and-literacies</a:t>
                      </a:r>
                      <a:endParaRPr lang="en-US" sz="14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endParaRPr lang="en-US" dirty="0"/>
                    </a:p>
                    <a:p>
                      <a:endParaRPr lang="en-US" dirty="0"/>
                    </a:p>
                    <a:p>
                      <a:endParaRPr lang="en-US" dirty="0"/>
                    </a:p>
                    <a:p>
                      <a:endParaRPr lang="en-US" dirty="0"/>
                    </a:p>
                    <a:p>
                      <a:endParaRPr lang="en-US" dirty="0"/>
                    </a:p>
                  </a:txBody>
                  <a:tcPr>
                    <a:lnR w="12700" cap="flat" cmpd="sng" algn="ctr">
                      <a:noFill/>
                      <a:prstDash val="solid"/>
                      <a:round/>
                      <a:headEnd type="none" w="med" len="med"/>
                      <a:tailEnd type="none" w="med" len="med"/>
                    </a:lnR>
                  </a:tcPr>
                </a:tc>
                <a:extLst>
                  <a:ext uri="{0D108BD9-81ED-4DB2-BD59-A6C34878D82A}">
                    <a16:rowId xmlns:a16="http://schemas.microsoft.com/office/drawing/2014/main" val="1143831085"/>
                  </a:ext>
                </a:extLst>
              </a:tr>
            </a:tbl>
          </a:graphicData>
        </a:graphic>
      </p:graphicFrame>
      <p:sp>
        <p:nvSpPr>
          <p:cNvPr id="5" name="Slide Number Placeholder 4">
            <a:extLst>
              <a:ext uri="{FF2B5EF4-FFF2-40B4-BE49-F238E27FC236}">
                <a16:creationId xmlns:a16="http://schemas.microsoft.com/office/drawing/2014/main" id="{550600B6-6A6C-4DDD-B2D8-25DCB2F8690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pic>
        <p:nvPicPr>
          <p:cNvPr id="6" name="Picture 5">
            <a:extLst>
              <a:ext uri="{FF2B5EF4-FFF2-40B4-BE49-F238E27FC236}">
                <a16:creationId xmlns:a16="http://schemas.microsoft.com/office/drawing/2014/main" id="{3E67E056-60DB-4AD3-8D47-C538BE675A17}"/>
              </a:ext>
            </a:extLst>
          </p:cNvPr>
          <p:cNvPicPr>
            <a:picLocks noChangeAspect="1"/>
          </p:cNvPicPr>
          <p:nvPr/>
        </p:nvPicPr>
        <p:blipFill>
          <a:blip r:embed="rId5"/>
          <a:srcRect/>
          <a:stretch/>
        </p:blipFill>
        <p:spPr>
          <a:xfrm>
            <a:off x="6383016" y="1803988"/>
            <a:ext cx="2473967" cy="1222624"/>
          </a:xfrm>
          <a:prstGeom prst="rect">
            <a:avLst/>
          </a:prstGeom>
        </p:spPr>
      </p:pic>
      <p:pic>
        <p:nvPicPr>
          <p:cNvPr id="9" name="Picture 8">
            <a:extLst>
              <a:ext uri="{FF2B5EF4-FFF2-40B4-BE49-F238E27FC236}">
                <a16:creationId xmlns:a16="http://schemas.microsoft.com/office/drawing/2014/main" id="{222BB4ED-5ADD-46F6-8F0F-C926631C4C6D}"/>
              </a:ext>
            </a:extLst>
          </p:cNvPr>
          <p:cNvPicPr>
            <a:picLocks noChangeAspect="1"/>
          </p:cNvPicPr>
          <p:nvPr/>
        </p:nvPicPr>
        <p:blipFill>
          <a:blip r:embed="rId6"/>
          <a:srcRect/>
          <a:stretch/>
        </p:blipFill>
        <p:spPr>
          <a:xfrm>
            <a:off x="6336230" y="4306280"/>
            <a:ext cx="2567540" cy="1283770"/>
          </a:xfrm>
          <a:prstGeom prst="rect">
            <a:avLst/>
          </a:prstGeom>
        </p:spPr>
      </p:pic>
      <p:pic>
        <p:nvPicPr>
          <p:cNvPr id="3" name="Picture 2">
            <a:extLst>
              <a:ext uri="{FF2B5EF4-FFF2-40B4-BE49-F238E27FC236}">
                <a16:creationId xmlns:a16="http://schemas.microsoft.com/office/drawing/2014/main" id="{3E42D1DF-A53C-4CD5-9D23-6F958451BA2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1" name="Picture 10">
            <a:extLst>
              <a:ext uri="{FF2B5EF4-FFF2-40B4-BE49-F238E27FC236}">
                <a16:creationId xmlns:a16="http://schemas.microsoft.com/office/drawing/2014/main" id="{7C0611AA-2A82-43C8-A80F-3C89EB408A6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143128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A8F0-1A68-4925-BD81-325FDDA87D91}"/>
              </a:ext>
            </a:extLst>
          </p:cNvPr>
          <p:cNvSpPr>
            <a:spLocks noGrp="1"/>
          </p:cNvSpPr>
          <p:nvPr>
            <p:ph type="title"/>
          </p:nvPr>
        </p:nvSpPr>
        <p:spPr>
          <a:xfrm>
            <a:off x="457200" y="117793"/>
            <a:ext cx="8229600" cy="808038"/>
          </a:xfrm>
        </p:spPr>
        <p:txBody>
          <a:bodyPr/>
          <a:lstStyle/>
          <a:p>
            <a:r>
              <a:rPr lang="en-US" dirty="0"/>
              <a:t>Featured Resources </a:t>
            </a:r>
          </a:p>
        </p:txBody>
      </p:sp>
      <p:graphicFrame>
        <p:nvGraphicFramePr>
          <p:cNvPr id="7" name="Content Placeholder 6">
            <a:extLst>
              <a:ext uri="{FF2B5EF4-FFF2-40B4-BE49-F238E27FC236}">
                <a16:creationId xmlns:a16="http://schemas.microsoft.com/office/drawing/2014/main" id="{1BB8859B-CBDA-488B-B92D-C4997C26DA44}"/>
              </a:ext>
            </a:extLst>
          </p:cNvPr>
          <p:cNvGraphicFramePr>
            <a:graphicFrameLocks noGrp="1"/>
          </p:cNvGraphicFramePr>
          <p:nvPr>
            <p:ph idx="1"/>
            <p:extLst>
              <p:ext uri="{D42A27DB-BD31-4B8C-83A1-F6EECF244321}">
                <p14:modId xmlns:p14="http://schemas.microsoft.com/office/powerpoint/2010/main" val="2649639844"/>
              </p:ext>
            </p:extLst>
          </p:nvPr>
        </p:nvGraphicFramePr>
        <p:xfrm>
          <a:off x="555800" y="925831"/>
          <a:ext cx="8229600" cy="5242560"/>
        </p:xfrm>
        <a:graphic>
          <a:graphicData uri="http://schemas.openxmlformats.org/drawingml/2006/table">
            <a:tbl>
              <a:tblPr firstRow="1" bandRow="1">
                <a:tableStyleId>{B301B821-A1FF-4177-AEE7-76D212191A09}</a:tableStyleId>
              </a:tblPr>
              <a:tblGrid>
                <a:gridCol w="2743200">
                  <a:extLst>
                    <a:ext uri="{9D8B030D-6E8A-4147-A177-3AD203B41FA5}">
                      <a16:colId xmlns:a16="http://schemas.microsoft.com/office/drawing/2014/main" val="3247062773"/>
                    </a:ext>
                  </a:extLst>
                </a:gridCol>
                <a:gridCol w="2743200">
                  <a:extLst>
                    <a:ext uri="{9D8B030D-6E8A-4147-A177-3AD203B41FA5}">
                      <a16:colId xmlns:a16="http://schemas.microsoft.com/office/drawing/2014/main" val="3540420461"/>
                    </a:ext>
                  </a:extLst>
                </a:gridCol>
                <a:gridCol w="2743200">
                  <a:extLst>
                    <a:ext uri="{9D8B030D-6E8A-4147-A177-3AD203B41FA5}">
                      <a16:colId xmlns:a16="http://schemas.microsoft.com/office/drawing/2014/main" val="429462596"/>
                    </a:ext>
                  </a:extLst>
                </a:gridCol>
              </a:tblGrid>
              <a:tr h="0">
                <a:tc>
                  <a:txBody>
                    <a:bodyPr/>
                    <a:lstStyle/>
                    <a:p>
                      <a:pPr algn="ctr"/>
                      <a:r>
                        <a:rPr lang="en-US" dirty="0"/>
                        <a:t>Resource</a:t>
                      </a:r>
                    </a:p>
                  </a:txBody>
                  <a:tcPr>
                    <a:lnL w="12700" cap="flat" cmpd="sng" algn="ctr">
                      <a:noFill/>
                      <a:prstDash val="solid"/>
                      <a:round/>
                      <a:headEnd type="none" w="med" len="med"/>
                      <a:tailEnd type="none" w="med" len="med"/>
                    </a:lnL>
                  </a:tcPr>
                </a:tc>
                <a:tc>
                  <a:txBody>
                    <a:bodyPr/>
                    <a:lstStyle/>
                    <a:p>
                      <a:pPr algn="ctr"/>
                      <a:r>
                        <a:rPr lang="en-US" dirty="0"/>
                        <a:t>Source</a:t>
                      </a:r>
                    </a:p>
                  </a:txBody>
                  <a:tcPr/>
                </a:tc>
                <a:tc>
                  <a:txBody>
                    <a:bodyPr/>
                    <a:lstStyle/>
                    <a:p>
                      <a:pPr algn="ctr"/>
                      <a:r>
                        <a:rPr lang="en-US" dirty="0"/>
                        <a:t>Image</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424094277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i="1" dirty="0">
                          <a:solidFill>
                            <a:prstClr val="black"/>
                          </a:solidFill>
                        </a:rPr>
                        <a:t>Language Nest Handbook </a:t>
                      </a:r>
                      <a:r>
                        <a:rPr lang="en-US" sz="1400" dirty="0">
                          <a:solidFill>
                            <a:prstClr val="black"/>
                          </a:solidFill>
                        </a:rPr>
                        <a:t>from the First People’s Cultural Council</a:t>
                      </a:r>
                      <a:endParaRPr lang="en-US" sz="1400" dirty="0"/>
                    </a:p>
                    <a:p>
                      <a:endParaRPr lang="en-US" sz="1400" dirty="0"/>
                    </a:p>
                  </a:txBody>
                  <a:tcPr>
                    <a:lnL w="12700" cap="flat" cmpd="sng" algn="ctr">
                      <a:noFill/>
                      <a:prstDash val="solid"/>
                      <a:round/>
                      <a:headEnd type="none" w="med" len="med"/>
                      <a:tailEnd type="none" w="med" len="med"/>
                    </a:lnL>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rPr>
                        <a:t>This handbook has been developed for First Nations communities who are currently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rPr>
                        <a:t>running a language nest program, as well as for communities who wish to start up a language nest. </a:t>
                      </a:r>
                      <a:r>
                        <a:rPr lang="en-US" sz="1400" dirty="0">
                          <a:hlinkClick r:id="rId3"/>
                        </a:rPr>
                        <a:t>https://fpcc.ca/resource/language-nest-handbook/</a:t>
                      </a:r>
                      <a:r>
                        <a:rPr lang="en-US" sz="1400"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prstClr val="black"/>
                        </a:solidFill>
                      </a:endParaRPr>
                    </a:p>
                  </a:txBody>
                  <a:tcPr>
                    <a:solidFill>
                      <a:schemeClr val="accent2"/>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1478719377"/>
                  </a:ext>
                </a:extLst>
              </a:tr>
              <a:tr h="0">
                <a:tc>
                  <a:txBody>
                    <a:bodyPr/>
                    <a:lstStyle/>
                    <a:p>
                      <a:r>
                        <a:rPr lang="en-US" sz="1400" dirty="0"/>
                        <a:t>ACF OPRE American Indian and Alaska Native (AI/AN) Family and Child Experiences Survey Data</a:t>
                      </a:r>
                    </a:p>
                  </a:txBody>
                  <a:tcPr>
                    <a:lnL w="12700" cap="flat" cmpd="sng" algn="ctr">
                      <a:noFill/>
                      <a:prstDash val="solid"/>
                      <a:round/>
                      <a:headEnd type="none" w="med" len="med"/>
                      <a:tailEnd type="none" w="med" len="med"/>
                    </a:ln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The ACF Office of Planning, Research, and Evaluation (OPRE) maintains research on Tribal language and culture use in American Indian and Alaska Native (AI/AN) Head Start and Early Head Start programs. </a:t>
                      </a:r>
                      <a:r>
                        <a:rPr lang="en-US" sz="1400">
                          <a:hlinkClick r:id="rId4"/>
                        </a:rPr>
                        <a:t>https://www.acf.hhs.gov/opre/research/project/american-indian-and-alaska-native-head-start-family-and-child-experiences-survey-faces</a:t>
                      </a:r>
                      <a:r>
                        <a:rPr lang="en-US" sz="1400"/>
                        <a:t> </a:t>
                      </a:r>
                    </a:p>
                  </a:txBody>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R w="12700" cap="flat" cmpd="sng" algn="ctr">
                      <a:noFill/>
                      <a:prstDash val="solid"/>
                      <a:round/>
                      <a:headEnd type="none" w="med" len="med"/>
                      <a:tailEnd type="none" w="med" len="med"/>
                    </a:lnR>
                  </a:tcPr>
                </a:tc>
                <a:extLst>
                  <a:ext uri="{0D108BD9-81ED-4DB2-BD59-A6C34878D82A}">
                    <a16:rowId xmlns:a16="http://schemas.microsoft.com/office/drawing/2014/main" val="1143831085"/>
                  </a:ext>
                </a:extLst>
              </a:tr>
            </a:tbl>
          </a:graphicData>
        </a:graphic>
      </p:graphicFrame>
      <p:sp>
        <p:nvSpPr>
          <p:cNvPr id="5" name="Slide Number Placeholder 4">
            <a:extLst>
              <a:ext uri="{FF2B5EF4-FFF2-40B4-BE49-F238E27FC236}">
                <a16:creationId xmlns:a16="http://schemas.microsoft.com/office/drawing/2014/main" id="{550600B6-6A6C-4DDD-B2D8-25DCB2F8690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254A64"/>
              </a:solidFill>
              <a:effectLst/>
              <a:uLnTx/>
              <a:uFillTx/>
              <a:latin typeface="Arial"/>
              <a:ea typeface="+mn-ea"/>
              <a:cs typeface="Arial"/>
            </a:endParaRPr>
          </a:p>
        </p:txBody>
      </p:sp>
      <p:pic>
        <p:nvPicPr>
          <p:cNvPr id="12" name="Picture 11">
            <a:extLst>
              <a:ext uri="{FF2B5EF4-FFF2-40B4-BE49-F238E27FC236}">
                <a16:creationId xmlns:a16="http://schemas.microsoft.com/office/drawing/2014/main" id="{5540F18D-03A3-4C48-8408-5918A35D5B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34970" y="1421322"/>
            <a:ext cx="1370059" cy="1763536"/>
          </a:xfrm>
          <a:prstGeom prst="rect">
            <a:avLst/>
          </a:prstGeom>
        </p:spPr>
      </p:pic>
      <p:pic>
        <p:nvPicPr>
          <p:cNvPr id="3" name="Picture 2">
            <a:extLst>
              <a:ext uri="{FF2B5EF4-FFF2-40B4-BE49-F238E27FC236}">
                <a16:creationId xmlns:a16="http://schemas.microsoft.com/office/drawing/2014/main" id="{61617019-E1FC-485F-A72E-E150914CE6E5}"/>
              </a:ext>
            </a:extLst>
          </p:cNvPr>
          <p:cNvPicPr>
            <a:picLocks noChangeAspect="1"/>
          </p:cNvPicPr>
          <p:nvPr/>
        </p:nvPicPr>
        <p:blipFill>
          <a:blip r:embed="rId6"/>
          <a:srcRect/>
          <a:stretch/>
        </p:blipFill>
        <p:spPr>
          <a:xfrm>
            <a:off x="6195317" y="3949776"/>
            <a:ext cx="2491483" cy="1455420"/>
          </a:xfrm>
          <a:prstGeom prst="rect">
            <a:avLst/>
          </a:prstGeom>
        </p:spPr>
      </p:pic>
      <p:pic>
        <p:nvPicPr>
          <p:cNvPr id="6" name="Picture 5">
            <a:extLst>
              <a:ext uri="{FF2B5EF4-FFF2-40B4-BE49-F238E27FC236}">
                <a16:creationId xmlns:a16="http://schemas.microsoft.com/office/drawing/2014/main" id="{4F7ABA65-656A-45A9-B20E-26B156BBE17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9" name="Picture 8">
            <a:extLst>
              <a:ext uri="{FF2B5EF4-FFF2-40B4-BE49-F238E27FC236}">
                <a16:creationId xmlns:a16="http://schemas.microsoft.com/office/drawing/2014/main" id="{5917D9F4-34F3-4395-825A-BF460F0A07B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02711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406" y="225400"/>
            <a:ext cx="4303594" cy="11049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2739" y="489510"/>
            <a:ext cx="4240296" cy="576680"/>
          </a:xfrm>
          <a:prstGeom prst="rect">
            <a:avLst/>
          </a:prstGeom>
        </p:spPr>
      </p:pic>
      <p:sp>
        <p:nvSpPr>
          <p:cNvPr id="15" name="Title 2"/>
          <p:cNvSpPr txBox="1">
            <a:spLocks/>
          </p:cNvSpPr>
          <p:nvPr/>
        </p:nvSpPr>
        <p:spPr>
          <a:xfrm>
            <a:off x="885626" y="2462555"/>
            <a:ext cx="7801174" cy="209291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254A64"/>
                </a:solidFill>
                <a:latin typeface="Arial"/>
                <a:ea typeface="+mj-ea"/>
                <a:cs typeface="Arial"/>
              </a:defRPr>
            </a:lvl1pPr>
          </a:lstStyle>
          <a:p>
            <a:pPr lvl="0"/>
            <a:r>
              <a:rPr lang="en-US" sz="3200" dirty="0"/>
              <a:t>Research on Language Acquisition and the Benefits of Bilingualism</a:t>
            </a:r>
          </a:p>
        </p:txBody>
      </p:sp>
      <p:pic>
        <p:nvPicPr>
          <p:cNvPr id="3" name="Picture 2">
            <a:extLst>
              <a:ext uri="{FF2B5EF4-FFF2-40B4-BE49-F238E27FC236}">
                <a16:creationId xmlns:a16="http://schemas.microsoft.com/office/drawing/2014/main" id="{D699BD4A-A1C4-4703-9D9E-73D0C9138C4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4" name="Picture 3">
            <a:extLst>
              <a:ext uri="{FF2B5EF4-FFF2-40B4-BE49-F238E27FC236}">
                <a16:creationId xmlns:a16="http://schemas.microsoft.com/office/drawing/2014/main" id="{FAB99FB4-7964-48A4-811F-10CD83A8F6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31572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6">
            <a:extLst>
              <a:ext uri="{FF2B5EF4-FFF2-40B4-BE49-F238E27FC236}">
                <a16:creationId xmlns:a16="http://schemas.microsoft.com/office/drawing/2014/main" id="{1BB8859B-CBDA-488B-B92D-C4997C26DA44}"/>
              </a:ext>
            </a:extLst>
          </p:cNvPr>
          <p:cNvGraphicFramePr>
            <a:graphicFrameLocks/>
          </p:cNvGraphicFramePr>
          <p:nvPr>
            <p:extLst>
              <p:ext uri="{D42A27DB-BD31-4B8C-83A1-F6EECF244321}">
                <p14:modId xmlns:p14="http://schemas.microsoft.com/office/powerpoint/2010/main" val="678300849"/>
              </p:ext>
            </p:extLst>
          </p:nvPr>
        </p:nvGraphicFramePr>
        <p:xfrm>
          <a:off x="484908" y="1177420"/>
          <a:ext cx="8229600" cy="4845175"/>
        </p:xfrm>
        <a:graphic>
          <a:graphicData uri="http://schemas.openxmlformats.org/drawingml/2006/table">
            <a:tbl>
              <a:tblPr firstRow="1" bandRow="1">
                <a:tableStyleId>{B301B821-A1FF-4177-AEE7-76D212191A09}</a:tableStyleId>
              </a:tblPr>
              <a:tblGrid>
                <a:gridCol w="2743200">
                  <a:extLst>
                    <a:ext uri="{9D8B030D-6E8A-4147-A177-3AD203B41FA5}">
                      <a16:colId xmlns:a16="http://schemas.microsoft.com/office/drawing/2014/main" val="3247062773"/>
                    </a:ext>
                  </a:extLst>
                </a:gridCol>
                <a:gridCol w="2743200">
                  <a:extLst>
                    <a:ext uri="{9D8B030D-6E8A-4147-A177-3AD203B41FA5}">
                      <a16:colId xmlns:a16="http://schemas.microsoft.com/office/drawing/2014/main" val="3540420461"/>
                    </a:ext>
                  </a:extLst>
                </a:gridCol>
                <a:gridCol w="2743200">
                  <a:extLst>
                    <a:ext uri="{9D8B030D-6E8A-4147-A177-3AD203B41FA5}">
                      <a16:colId xmlns:a16="http://schemas.microsoft.com/office/drawing/2014/main" val="429462596"/>
                    </a:ext>
                  </a:extLst>
                </a:gridCol>
              </a:tblGrid>
              <a:tr h="358550">
                <a:tc>
                  <a:txBody>
                    <a:bodyPr/>
                    <a:lstStyle/>
                    <a:p>
                      <a:pPr algn="ctr"/>
                      <a:r>
                        <a:rPr lang="en-US" dirty="0"/>
                        <a:t>Resource</a:t>
                      </a:r>
                    </a:p>
                  </a:txBody>
                  <a:tcPr>
                    <a:lnL w="12700" cap="flat" cmpd="sng" algn="ctr">
                      <a:noFill/>
                      <a:prstDash val="solid"/>
                      <a:round/>
                      <a:headEnd type="none" w="med" len="med"/>
                      <a:tailEnd type="none" w="med" len="med"/>
                    </a:lnL>
                  </a:tcPr>
                </a:tc>
                <a:tc>
                  <a:txBody>
                    <a:bodyPr/>
                    <a:lstStyle/>
                    <a:p>
                      <a:pPr algn="ctr"/>
                      <a:r>
                        <a:rPr lang="en-US" dirty="0"/>
                        <a:t>Source</a:t>
                      </a:r>
                    </a:p>
                  </a:txBody>
                  <a:tcPr/>
                </a:tc>
                <a:tc>
                  <a:txBody>
                    <a:bodyPr/>
                    <a:lstStyle/>
                    <a:p>
                      <a:pPr algn="ctr"/>
                      <a:r>
                        <a:rPr lang="en-US" dirty="0"/>
                        <a:t>Image</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4240942777"/>
                  </a:ext>
                </a:extLst>
              </a:tr>
              <a:tr h="23305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i="1" dirty="0">
                          <a:solidFill>
                            <a:prstClr val="black"/>
                          </a:solidFill>
                        </a:rPr>
                        <a:t>Making It Work: Implementing Cultural Learning Experiences in American Indian and Alaska Native Early Learning Settings for Children Ages Birth to 5</a:t>
                      </a:r>
                      <a:endParaRPr lang="en-US" sz="1500" i="1" dirty="0"/>
                    </a:p>
                  </a:txBody>
                  <a:tcPr>
                    <a:lnL w="12700" cap="flat" cmpd="sng" algn="ctr">
                      <a:noFill/>
                      <a:prstDash val="solid"/>
                      <a:round/>
                      <a:headEnd type="none" w="med" len="med"/>
                      <a:tailEnd type="none" w="med" len="med"/>
                    </a:lnL>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solidFill>
                            <a:schemeClr val="dk1"/>
                          </a:solidFill>
                        </a:rPr>
                        <a:t>National Center on Early Childhood Development, Teaching, and Learning,</a:t>
                      </a:r>
                      <a:r>
                        <a:rPr lang="en-US" sz="1500" baseline="0" dirty="0">
                          <a:solidFill>
                            <a:schemeClr val="dk1"/>
                          </a:solidFill>
                        </a:rPr>
                        <a:t> retrieved from </a:t>
                      </a:r>
                      <a:r>
                        <a:rPr kumimoji="0" lang="en-US" sz="1500" b="0" i="0" u="none" strike="noStrike" kern="1200" cap="none" spc="0" normalizeH="0" baseline="0" noProof="0" dirty="0">
                          <a:ln>
                            <a:noFill/>
                          </a:ln>
                          <a:solidFill>
                            <a:prstClr val="black"/>
                          </a:solidFill>
                          <a:effectLst/>
                          <a:uLnTx/>
                          <a:uFillTx/>
                          <a:latin typeface="+mn-lt"/>
                          <a:ea typeface="+mn-ea"/>
                          <a:cs typeface="+mn-cs"/>
                          <a:hlinkClick r:id="rId3"/>
                        </a:rPr>
                        <a:t>https://eclkc.ohs.acf.hhs.gov/sites/default/files/pdf/no-search/making-it-work-2017.pdf</a:t>
                      </a:r>
                      <a:r>
                        <a:rPr kumimoji="0" lang="en-US" sz="1500" b="0" i="0" u="none" strike="noStrike" kern="1200" cap="none" spc="0" normalizeH="0" baseline="0" noProof="0" dirty="0">
                          <a:ln>
                            <a:noFill/>
                          </a:ln>
                          <a:solidFill>
                            <a:prstClr val="black"/>
                          </a:solidFill>
                          <a:effectLst/>
                          <a:uLnTx/>
                          <a:uFillTx/>
                          <a:latin typeface="+mn-lt"/>
                          <a:ea typeface="+mn-ea"/>
                          <a:cs typeface="+mn-cs"/>
                        </a:rPr>
                        <a:t> </a:t>
                      </a:r>
                    </a:p>
                  </a:txBody>
                  <a:tcPr>
                    <a:solidFill>
                      <a:schemeClr val="accent2"/>
                    </a:solidFill>
                  </a:tcPr>
                </a:tc>
                <a:tc>
                  <a:txBody>
                    <a:bodyPr/>
                    <a:lstStyle/>
                    <a:p>
                      <a:endParaRPr lang="en-US" sz="1500" dirty="0"/>
                    </a:p>
                    <a:p>
                      <a:endParaRPr lang="en-US" sz="1500" dirty="0"/>
                    </a:p>
                    <a:p>
                      <a:endParaRPr lang="en-US" sz="1500" dirty="0"/>
                    </a:p>
                    <a:p>
                      <a:endParaRPr lang="en-US" sz="1500" dirty="0"/>
                    </a:p>
                  </a:txBody>
                  <a:tcPr>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1478719377"/>
                  </a:ext>
                </a:extLst>
              </a:tr>
              <a:tr h="2106481">
                <a:tc>
                  <a:txBody>
                    <a:bodyPr/>
                    <a:lstStyle/>
                    <a:p>
                      <a:r>
                        <a:rPr lang="en-US" sz="1500" i="1" dirty="0"/>
                        <a:t>Report on Tribal Language Revitalization in Head Start and Early Head Start</a:t>
                      </a:r>
                    </a:p>
                  </a:txBody>
                  <a:tcPr>
                    <a:lnL w="12700" cap="flat" cmpd="sng" algn="ctr">
                      <a:noFill/>
                      <a:prstDash val="solid"/>
                      <a:round/>
                      <a:headEnd type="none" w="med" len="med"/>
                      <a:tailEnd type="none" w="med" len="med"/>
                    </a:lnL>
                  </a:tcPr>
                </a:tc>
                <a:tc>
                  <a:txBody>
                    <a:bodyPr/>
                    <a:lstStyle/>
                    <a:p>
                      <a:r>
                        <a:rPr lang="en-US" sz="1500"/>
                        <a:t>Administration for Children and Families (ACF) Office of Head Start and Early</a:t>
                      </a:r>
                      <a:r>
                        <a:rPr lang="en-US" sz="1500" baseline="0"/>
                        <a:t> Head Start. (2015).  </a:t>
                      </a:r>
                      <a:r>
                        <a:rPr lang="en-US" sz="1500">
                          <a:hlinkClick r:id="rId4"/>
                        </a:rPr>
                        <a:t>https://eclkc.ohs.acf.hhs.gov/sites/default/files/pdf/report-tribal-language-revitalization.pdf</a:t>
                      </a:r>
                      <a:r>
                        <a:rPr lang="en-US" sz="1500"/>
                        <a:t> </a:t>
                      </a:r>
                    </a:p>
                    <a:p>
                      <a:endParaRPr lang="en-US" sz="1500"/>
                    </a:p>
                  </a:txBody>
                  <a:tcPr/>
                </a:tc>
                <a:tc>
                  <a:txBody>
                    <a:bodyPr/>
                    <a:lstStyle/>
                    <a:p>
                      <a:endParaRPr lang="en-US" sz="1500" dirty="0"/>
                    </a:p>
                    <a:p>
                      <a:endParaRPr lang="en-US" sz="1500" dirty="0"/>
                    </a:p>
                    <a:p>
                      <a:endParaRPr lang="en-US" sz="1500" dirty="0"/>
                    </a:p>
                    <a:p>
                      <a:endParaRPr lang="en-US" sz="1500" dirty="0"/>
                    </a:p>
                    <a:p>
                      <a:endParaRPr lang="en-US" sz="1500" dirty="0"/>
                    </a:p>
                  </a:txBody>
                  <a:tcPr>
                    <a:lnR w="12700" cap="flat" cmpd="sng" algn="ctr">
                      <a:noFill/>
                      <a:prstDash val="solid"/>
                      <a:round/>
                      <a:headEnd type="none" w="med" len="med"/>
                      <a:tailEnd type="none" w="med" len="med"/>
                    </a:lnR>
                  </a:tcPr>
                </a:tc>
                <a:extLst>
                  <a:ext uri="{0D108BD9-81ED-4DB2-BD59-A6C34878D82A}">
                    <a16:rowId xmlns:a16="http://schemas.microsoft.com/office/drawing/2014/main" val="1143831085"/>
                  </a:ext>
                </a:extLst>
              </a:tr>
            </a:tbl>
          </a:graphicData>
        </a:graphic>
      </p:graphicFrame>
      <p:sp>
        <p:nvSpPr>
          <p:cNvPr id="5" name="Slide Number Placeholder 4">
            <a:extLst>
              <a:ext uri="{FF2B5EF4-FFF2-40B4-BE49-F238E27FC236}">
                <a16:creationId xmlns:a16="http://schemas.microsoft.com/office/drawing/2014/main" id="{550600B6-6A6C-4DDD-B2D8-25DCB2F8690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254A64"/>
              </a:solidFill>
              <a:effectLst/>
              <a:uLnTx/>
              <a:uFillTx/>
              <a:latin typeface="Arial"/>
              <a:ea typeface="+mn-ea"/>
              <a:cs typeface="Arial"/>
            </a:endParaRPr>
          </a:p>
        </p:txBody>
      </p:sp>
      <p:pic>
        <p:nvPicPr>
          <p:cNvPr id="10" name="Content Placeholder 8">
            <a:extLst>
              <a:ext uri="{FF2B5EF4-FFF2-40B4-BE49-F238E27FC236}">
                <a16:creationId xmlns:a16="http://schemas.microsoft.com/office/drawing/2014/main" id="{8D00825B-5AE6-4E8B-937B-79C22A87D3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65380" y="1823444"/>
            <a:ext cx="1547369" cy="1993312"/>
          </a:xfrm>
          <a:prstGeom prst="rect">
            <a:avLst/>
          </a:prstGeom>
        </p:spPr>
      </p:pic>
      <p:sp>
        <p:nvSpPr>
          <p:cNvPr id="9" name="Title 1">
            <a:extLst>
              <a:ext uri="{FF2B5EF4-FFF2-40B4-BE49-F238E27FC236}">
                <a16:creationId xmlns:a16="http://schemas.microsoft.com/office/drawing/2014/main" id="{D1E3A8F0-1A68-4925-BD81-325FDDA87D91}"/>
              </a:ext>
            </a:extLst>
          </p:cNvPr>
          <p:cNvSpPr>
            <a:spLocks noGrp="1"/>
          </p:cNvSpPr>
          <p:nvPr>
            <p:ph type="title"/>
          </p:nvPr>
        </p:nvSpPr>
        <p:spPr>
          <a:xfrm>
            <a:off x="371856" y="275808"/>
            <a:ext cx="8229600" cy="808038"/>
          </a:xfrm>
        </p:spPr>
        <p:txBody>
          <a:bodyPr/>
          <a:lstStyle/>
          <a:p>
            <a:r>
              <a:rPr lang="en-US" dirty="0"/>
              <a:t>Featured Resources</a:t>
            </a:r>
          </a:p>
        </p:txBody>
      </p:sp>
      <p:pic>
        <p:nvPicPr>
          <p:cNvPr id="2" name="Picture 1">
            <a:extLst>
              <a:ext uri="{FF2B5EF4-FFF2-40B4-BE49-F238E27FC236}">
                <a16:creationId xmlns:a16="http://schemas.microsoft.com/office/drawing/2014/main" id="{3554A08B-2D6A-4DD8-B1D0-E8DD74507B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65379" y="3993640"/>
            <a:ext cx="1547369" cy="1959550"/>
          </a:xfrm>
          <a:prstGeom prst="rect">
            <a:avLst/>
          </a:prstGeom>
        </p:spPr>
      </p:pic>
      <p:pic>
        <p:nvPicPr>
          <p:cNvPr id="3" name="Picture 2">
            <a:extLst>
              <a:ext uri="{FF2B5EF4-FFF2-40B4-BE49-F238E27FC236}">
                <a16:creationId xmlns:a16="http://schemas.microsoft.com/office/drawing/2014/main" id="{A35BB4C3-7ED9-44F9-8481-2CA00B743AE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6" name="Picture 5">
            <a:extLst>
              <a:ext uri="{FF2B5EF4-FFF2-40B4-BE49-F238E27FC236}">
                <a16:creationId xmlns:a16="http://schemas.microsoft.com/office/drawing/2014/main" id="{AD201C87-CEE2-408E-825F-114172EF339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89385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A8F0-1A68-4925-BD81-325FDDA87D91}"/>
              </a:ext>
            </a:extLst>
          </p:cNvPr>
          <p:cNvSpPr>
            <a:spLocks noGrp="1"/>
          </p:cNvSpPr>
          <p:nvPr>
            <p:ph type="title"/>
          </p:nvPr>
        </p:nvSpPr>
        <p:spPr>
          <a:xfrm>
            <a:off x="457200" y="445298"/>
            <a:ext cx="8229600" cy="808038"/>
          </a:xfrm>
        </p:spPr>
        <p:txBody>
          <a:bodyPr/>
          <a:lstStyle/>
          <a:p>
            <a:r>
              <a:rPr lang="en-US" dirty="0"/>
              <a:t>Featured Resources </a:t>
            </a:r>
          </a:p>
        </p:txBody>
      </p:sp>
      <p:graphicFrame>
        <p:nvGraphicFramePr>
          <p:cNvPr id="7" name="Content Placeholder 6">
            <a:extLst>
              <a:ext uri="{FF2B5EF4-FFF2-40B4-BE49-F238E27FC236}">
                <a16:creationId xmlns:a16="http://schemas.microsoft.com/office/drawing/2014/main" id="{1BB8859B-CBDA-488B-B92D-C4997C26DA44}"/>
              </a:ext>
            </a:extLst>
          </p:cNvPr>
          <p:cNvGraphicFramePr>
            <a:graphicFrameLocks noGrp="1"/>
          </p:cNvGraphicFramePr>
          <p:nvPr>
            <p:ph idx="1"/>
            <p:extLst>
              <p:ext uri="{D42A27DB-BD31-4B8C-83A1-F6EECF244321}">
                <p14:modId xmlns:p14="http://schemas.microsoft.com/office/powerpoint/2010/main" val="1267041246"/>
              </p:ext>
            </p:extLst>
          </p:nvPr>
        </p:nvGraphicFramePr>
        <p:xfrm>
          <a:off x="484908" y="1400741"/>
          <a:ext cx="8229600" cy="4285683"/>
        </p:xfrm>
        <a:graphic>
          <a:graphicData uri="http://schemas.openxmlformats.org/drawingml/2006/table">
            <a:tbl>
              <a:tblPr firstRow="1" bandRow="1">
                <a:tableStyleId>{B301B821-A1FF-4177-AEE7-76D212191A09}</a:tableStyleId>
              </a:tblPr>
              <a:tblGrid>
                <a:gridCol w="2743200">
                  <a:extLst>
                    <a:ext uri="{9D8B030D-6E8A-4147-A177-3AD203B41FA5}">
                      <a16:colId xmlns:a16="http://schemas.microsoft.com/office/drawing/2014/main" val="3247062773"/>
                    </a:ext>
                  </a:extLst>
                </a:gridCol>
                <a:gridCol w="2743200">
                  <a:extLst>
                    <a:ext uri="{9D8B030D-6E8A-4147-A177-3AD203B41FA5}">
                      <a16:colId xmlns:a16="http://schemas.microsoft.com/office/drawing/2014/main" val="3540420461"/>
                    </a:ext>
                  </a:extLst>
                </a:gridCol>
                <a:gridCol w="2743200">
                  <a:extLst>
                    <a:ext uri="{9D8B030D-6E8A-4147-A177-3AD203B41FA5}">
                      <a16:colId xmlns:a16="http://schemas.microsoft.com/office/drawing/2014/main" val="429462596"/>
                    </a:ext>
                  </a:extLst>
                </a:gridCol>
              </a:tblGrid>
              <a:tr h="418115">
                <a:tc>
                  <a:txBody>
                    <a:bodyPr/>
                    <a:lstStyle/>
                    <a:p>
                      <a:pPr algn="ctr"/>
                      <a:r>
                        <a:rPr lang="en-US" dirty="0"/>
                        <a:t>Resource</a:t>
                      </a:r>
                    </a:p>
                  </a:txBody>
                  <a:tcPr>
                    <a:lnL w="12700" cap="flat" cmpd="sng" algn="ctr">
                      <a:noFill/>
                      <a:prstDash val="solid"/>
                      <a:round/>
                      <a:headEnd type="none" w="med" len="med"/>
                      <a:tailEnd type="none" w="med" len="med"/>
                    </a:lnL>
                  </a:tcPr>
                </a:tc>
                <a:tc>
                  <a:txBody>
                    <a:bodyPr/>
                    <a:lstStyle/>
                    <a:p>
                      <a:pPr algn="ctr"/>
                      <a:r>
                        <a:rPr lang="en-US" dirty="0"/>
                        <a:t>Source</a:t>
                      </a:r>
                    </a:p>
                  </a:txBody>
                  <a:tcPr/>
                </a:tc>
                <a:tc>
                  <a:txBody>
                    <a:bodyPr/>
                    <a:lstStyle/>
                    <a:p>
                      <a:pPr algn="ctr"/>
                      <a:r>
                        <a:rPr lang="en-US" dirty="0"/>
                        <a:t>Image</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4240942777"/>
                  </a:ext>
                </a:extLst>
              </a:tr>
              <a:tr h="181183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Restorative Teachings in Early Childhood Education Initiatives</a:t>
                      </a:r>
                    </a:p>
                    <a:p>
                      <a:endParaRPr lang="en-US" sz="1400" dirty="0"/>
                    </a:p>
                  </a:txBody>
                  <a:tcPr>
                    <a:lnL w="12700" cap="flat" cmpd="sng" algn="ctr">
                      <a:noFill/>
                      <a:prstDash val="solid"/>
                      <a:round/>
                      <a:headEnd type="none" w="med" len="med"/>
                      <a:tailEnd type="none" w="med" len="med"/>
                    </a:lnL>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American Indian College Fund  </a:t>
                      </a:r>
                      <a:r>
                        <a:rPr lang="en-US" sz="1400" dirty="0">
                          <a:hlinkClick r:id="rId3"/>
                        </a:rPr>
                        <a:t>https://collegefund.org/research-and-programs/early-childhood-education/restorative-teachings-early-childhood-education-initiative/</a:t>
                      </a:r>
                      <a:endParaRPr lang="en-US" sz="14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prstClr val="black"/>
                        </a:solidFill>
                      </a:endParaRPr>
                    </a:p>
                  </a:txBody>
                  <a:tcPr>
                    <a:solidFill>
                      <a:schemeClr val="accent2"/>
                    </a:solidFill>
                  </a:tcPr>
                </a:tc>
                <a:tc>
                  <a:txBody>
                    <a:bodyPr/>
                    <a:lstStyle/>
                    <a:p>
                      <a:endParaRPr lang="en-US" dirty="0"/>
                    </a:p>
                    <a:p>
                      <a:endParaRPr lang="en-US" dirty="0"/>
                    </a:p>
                    <a:p>
                      <a:endParaRPr lang="en-US" dirty="0"/>
                    </a:p>
                    <a:p>
                      <a:endParaRPr lang="en-US" dirty="0"/>
                    </a:p>
                  </a:txBody>
                  <a:tcPr>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1478719377"/>
                  </a:ext>
                </a:extLst>
              </a:tr>
              <a:tr h="205573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i="1" dirty="0"/>
                        <a:t>Tribal College and University Early Childhood Education Initiatives: Strengthening Systems of Care and Learning with Native Communities from Birth to Career</a:t>
                      </a:r>
                      <a:endParaRPr lang="en-US" sz="1400" dirty="0"/>
                    </a:p>
                    <a:p>
                      <a:endParaRPr lang="en-US" sz="1400" dirty="0"/>
                    </a:p>
                  </a:txBody>
                  <a:tcPr>
                    <a:lnL w="12700" cap="flat" cmpd="sng" algn="ctr">
                      <a:noFill/>
                      <a:prstDash val="solid"/>
                      <a:round/>
                      <a:headEnd type="none" w="med" len="med"/>
                      <a:tailEnd type="none" w="med" len="med"/>
                    </a:ln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American Indian College Fund Tribal College and University Early Childhood Education Initiatives </a:t>
                      </a:r>
                      <a:r>
                        <a:rPr lang="en-US" sz="1400" dirty="0">
                          <a:hlinkClick r:id="rId4"/>
                        </a:rPr>
                        <a:t>http://collegefund.org/wp-content/uploads/2019/12/Early-Childhood-Education-Initiatives_B.pdf</a:t>
                      </a:r>
                      <a:r>
                        <a:rPr lang="en-US" sz="1400" dirty="0"/>
                        <a:t> </a:t>
                      </a:r>
                    </a:p>
                  </a:txBody>
                  <a:tcPr/>
                </a:tc>
                <a:tc>
                  <a:txBody>
                    <a:bodyPr/>
                    <a:lstStyle/>
                    <a:p>
                      <a:endParaRPr lang="en-US" dirty="0"/>
                    </a:p>
                    <a:p>
                      <a:endParaRPr lang="en-US" dirty="0"/>
                    </a:p>
                    <a:p>
                      <a:endParaRPr lang="en-US" dirty="0"/>
                    </a:p>
                    <a:p>
                      <a:endParaRPr lang="en-US" dirty="0"/>
                    </a:p>
                    <a:p>
                      <a:endParaRPr lang="en-US" dirty="0"/>
                    </a:p>
                  </a:txBody>
                  <a:tcPr>
                    <a:lnR w="12700" cap="flat" cmpd="sng" algn="ctr">
                      <a:noFill/>
                      <a:prstDash val="solid"/>
                      <a:round/>
                      <a:headEnd type="none" w="med" len="med"/>
                      <a:tailEnd type="none" w="med" len="med"/>
                    </a:lnR>
                  </a:tcPr>
                </a:tc>
                <a:extLst>
                  <a:ext uri="{0D108BD9-81ED-4DB2-BD59-A6C34878D82A}">
                    <a16:rowId xmlns:a16="http://schemas.microsoft.com/office/drawing/2014/main" val="1143831085"/>
                  </a:ext>
                </a:extLst>
              </a:tr>
            </a:tbl>
          </a:graphicData>
        </a:graphic>
      </p:graphicFrame>
      <p:sp>
        <p:nvSpPr>
          <p:cNvPr id="5" name="Slide Number Placeholder 4">
            <a:extLst>
              <a:ext uri="{FF2B5EF4-FFF2-40B4-BE49-F238E27FC236}">
                <a16:creationId xmlns:a16="http://schemas.microsoft.com/office/drawing/2014/main" id="{550600B6-6A6C-4DDD-B2D8-25DCB2F8690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254A64"/>
              </a:solidFill>
              <a:effectLst/>
              <a:uLnTx/>
              <a:uFillTx/>
              <a:latin typeface="Arial"/>
              <a:ea typeface="+mn-ea"/>
              <a:cs typeface="Arial"/>
            </a:endParaRPr>
          </a:p>
        </p:txBody>
      </p:sp>
      <p:pic>
        <p:nvPicPr>
          <p:cNvPr id="9" name="Picture 8">
            <a:extLst>
              <a:ext uri="{FF2B5EF4-FFF2-40B4-BE49-F238E27FC236}">
                <a16:creationId xmlns:a16="http://schemas.microsoft.com/office/drawing/2014/main" id="{D22E3138-F34D-418D-BF86-75D7DBF65C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26110" y="3764088"/>
            <a:ext cx="1521130" cy="1854438"/>
          </a:xfrm>
          <a:prstGeom prst="rect">
            <a:avLst/>
          </a:prstGeom>
        </p:spPr>
      </p:pic>
      <p:pic>
        <p:nvPicPr>
          <p:cNvPr id="8" name="Picture 7">
            <a:extLst>
              <a:ext uri="{FF2B5EF4-FFF2-40B4-BE49-F238E27FC236}">
                <a16:creationId xmlns:a16="http://schemas.microsoft.com/office/drawing/2014/main" id="{0E2F7FD3-7682-4290-8F56-85B60F50375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22423" y="1885564"/>
            <a:ext cx="2128504" cy="1393701"/>
          </a:xfrm>
          <a:prstGeom prst="rect">
            <a:avLst/>
          </a:prstGeom>
        </p:spPr>
      </p:pic>
      <p:pic>
        <p:nvPicPr>
          <p:cNvPr id="3" name="Picture 2">
            <a:extLst>
              <a:ext uri="{FF2B5EF4-FFF2-40B4-BE49-F238E27FC236}">
                <a16:creationId xmlns:a16="http://schemas.microsoft.com/office/drawing/2014/main" id="{E800755E-5790-4272-9C47-D9CB5F92C26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6" name="Picture 5">
            <a:extLst>
              <a:ext uri="{FF2B5EF4-FFF2-40B4-BE49-F238E27FC236}">
                <a16:creationId xmlns:a16="http://schemas.microsoft.com/office/drawing/2014/main" id="{DD84EECC-974E-45CE-838F-8F305EA43E5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055741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AEB4-00B9-4FD2-BAE9-FBE44A0C7E64}"/>
              </a:ext>
            </a:extLst>
          </p:cNvPr>
          <p:cNvSpPr>
            <a:spLocks noGrp="1"/>
          </p:cNvSpPr>
          <p:nvPr>
            <p:ph type="title"/>
          </p:nvPr>
        </p:nvSpPr>
        <p:spPr/>
        <p:txBody>
          <a:bodyPr/>
          <a:lstStyle/>
          <a:p>
            <a:r>
              <a:rPr lang="en-US" dirty="0"/>
              <a:t>Ah-</a:t>
            </a:r>
            <a:r>
              <a:rPr lang="en-US" dirty="0" err="1"/>
              <a:t>hoh</a:t>
            </a:r>
            <a:r>
              <a:rPr lang="en-US" dirty="0"/>
              <a:t>! Thank you!</a:t>
            </a:r>
          </a:p>
        </p:txBody>
      </p:sp>
      <p:pic>
        <p:nvPicPr>
          <p:cNvPr id="8" name="Content Placeholder 7">
            <a:extLst>
              <a:ext uri="{FF2B5EF4-FFF2-40B4-BE49-F238E27FC236}">
                <a16:creationId xmlns:a16="http://schemas.microsoft.com/office/drawing/2014/main" id="{5BAEDF10-045A-4DB4-A5C8-2E3A9EB93865}"/>
              </a:ext>
            </a:extLst>
          </p:cNvPr>
          <p:cNvPicPr>
            <a:picLocks noGrp="1" noChangeAspect="1"/>
          </p:cNvPicPr>
          <p:nvPr>
            <p:ph sz="half" idx="1"/>
          </p:nvPr>
        </p:nvPicPr>
        <p:blipFill>
          <a:blip r:embed="rId3"/>
          <a:stretch>
            <a:fillRect/>
          </a:stretch>
        </p:blipFill>
        <p:spPr>
          <a:xfrm>
            <a:off x="1211470" y="1726348"/>
            <a:ext cx="2530059" cy="4273666"/>
          </a:xfrm>
          <a:prstGeom prst="rect">
            <a:avLst/>
          </a:prstGeom>
          <a:ln w="50800">
            <a:solidFill>
              <a:srgbClr val="8F1703"/>
            </a:solidFill>
          </a:ln>
        </p:spPr>
      </p:pic>
      <p:sp>
        <p:nvSpPr>
          <p:cNvPr id="4" name="Content Placeholder 3">
            <a:extLst>
              <a:ext uri="{FF2B5EF4-FFF2-40B4-BE49-F238E27FC236}">
                <a16:creationId xmlns:a16="http://schemas.microsoft.com/office/drawing/2014/main" id="{77833C31-C7B7-48F5-B9CD-9BE1138CC435}"/>
              </a:ext>
            </a:extLst>
          </p:cNvPr>
          <p:cNvSpPr>
            <a:spLocks noGrp="1"/>
          </p:cNvSpPr>
          <p:nvPr>
            <p:ph sz="half" idx="2"/>
          </p:nvPr>
        </p:nvSpPr>
        <p:spPr/>
        <p:txBody>
          <a:bodyPr>
            <a:normAutofit/>
          </a:bodyPr>
          <a:lstStyle/>
          <a:p>
            <a:pPr marL="0" indent="0">
              <a:buNone/>
            </a:pPr>
            <a:r>
              <a:rPr lang="en-US" sz="3600" i="1"/>
              <a:t>“Let us put our minds together and see what life we can make for our children.”</a:t>
            </a:r>
          </a:p>
          <a:p>
            <a:endParaRPr lang="en-US"/>
          </a:p>
          <a:p>
            <a:endParaRPr lang="en-US"/>
          </a:p>
        </p:txBody>
      </p:sp>
      <p:sp>
        <p:nvSpPr>
          <p:cNvPr id="6" name="Slide Number Placeholder 5">
            <a:extLst>
              <a:ext uri="{FF2B5EF4-FFF2-40B4-BE49-F238E27FC236}">
                <a16:creationId xmlns:a16="http://schemas.microsoft.com/office/drawing/2014/main" id="{B569826F-9DDC-4E0A-B027-73F3DDC88204}"/>
              </a:ext>
            </a:extLst>
          </p:cNvPr>
          <p:cNvSpPr>
            <a:spLocks noGrp="1"/>
          </p:cNvSpPr>
          <p:nvPr>
            <p:ph type="sldNum" sz="quarter" idx="12"/>
          </p:nvPr>
        </p:nvSpPr>
        <p:spPr/>
        <p:txBody>
          <a:bodyPr/>
          <a:lstStyle/>
          <a:p>
            <a:fld id="{5A06B27B-7B9C-B94B-BDD7-57FF17B14616}" type="slidenum">
              <a:rPr lang="en-US" smtClean="0"/>
              <a:t>42</a:t>
            </a:fld>
            <a:endParaRPr lang="en-US"/>
          </a:p>
        </p:txBody>
      </p:sp>
      <p:sp>
        <p:nvSpPr>
          <p:cNvPr id="7" name="TextBox 6">
            <a:extLst>
              <a:ext uri="{FF2B5EF4-FFF2-40B4-BE49-F238E27FC236}">
                <a16:creationId xmlns:a16="http://schemas.microsoft.com/office/drawing/2014/main" id="{61181C92-E15B-4C67-B98F-537069E4F22D}"/>
              </a:ext>
            </a:extLst>
          </p:cNvPr>
          <p:cNvSpPr txBox="1"/>
          <p:nvPr/>
        </p:nvSpPr>
        <p:spPr>
          <a:xfrm>
            <a:off x="6804660" y="4617719"/>
            <a:ext cx="2339340" cy="830997"/>
          </a:xfrm>
          <a:prstGeom prst="rect">
            <a:avLst/>
          </a:prstGeom>
          <a:noFill/>
        </p:spPr>
        <p:txBody>
          <a:bodyPr wrap="square" rtlCol="0">
            <a:spAutoFit/>
          </a:bodyPr>
          <a:lstStyle/>
          <a:p>
            <a:r>
              <a:rPr lang="en-US" sz="2400"/>
              <a:t>Sitting Bull, 	                                Dakota Sioux</a:t>
            </a:r>
          </a:p>
        </p:txBody>
      </p:sp>
      <p:pic>
        <p:nvPicPr>
          <p:cNvPr id="3" name="Picture 2">
            <a:extLst>
              <a:ext uri="{FF2B5EF4-FFF2-40B4-BE49-F238E27FC236}">
                <a16:creationId xmlns:a16="http://schemas.microsoft.com/office/drawing/2014/main" id="{5769626B-1379-4A8C-8133-123CFE67421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1" name="Picture 10">
            <a:extLst>
              <a:ext uri="{FF2B5EF4-FFF2-40B4-BE49-F238E27FC236}">
                <a16:creationId xmlns:a16="http://schemas.microsoft.com/office/drawing/2014/main" id="{DC88BE46-F75C-415F-ACC4-E7BCE4681D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1768828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458200" y="6310312"/>
            <a:ext cx="457200" cy="457200"/>
          </a:xfrm>
          <a:prstGeom prst="ellipse">
            <a:avLst/>
          </a:prstGeom>
        </p:spPr>
        <p:txBody>
          <a:bodyPr/>
          <a:lstStyle/>
          <a:p>
            <a:r>
              <a:rPr lang="en-US"/>
              <a:t>7</a:t>
            </a:r>
          </a:p>
        </p:txBody>
      </p:sp>
      <p:sp>
        <p:nvSpPr>
          <p:cNvPr id="11" name="Title 1"/>
          <p:cNvSpPr>
            <a:spLocks noGrp="1"/>
          </p:cNvSpPr>
          <p:nvPr>
            <p:ph type="ctrTitle"/>
          </p:nvPr>
        </p:nvSpPr>
        <p:spPr>
          <a:xfrm>
            <a:off x="315310" y="485208"/>
            <a:ext cx="8371490" cy="713445"/>
          </a:xfrm>
        </p:spPr>
        <p:txBody>
          <a:bodyPr>
            <a:normAutofit/>
          </a:bodyPr>
          <a:lstStyle/>
          <a:p>
            <a:pPr algn="ctr"/>
            <a:r>
              <a:rPr lang="en-US" sz="4000"/>
              <a:t>Contact Information</a:t>
            </a:r>
          </a:p>
        </p:txBody>
      </p:sp>
      <p:sp>
        <p:nvSpPr>
          <p:cNvPr id="9" name="Content Placeholder 2"/>
          <p:cNvSpPr txBox="1">
            <a:spLocks/>
          </p:cNvSpPr>
          <p:nvPr/>
        </p:nvSpPr>
        <p:spPr>
          <a:xfrm>
            <a:off x="819807" y="1603021"/>
            <a:ext cx="7477361" cy="4507585"/>
          </a:xfrm>
          <a:prstGeom prst="rect">
            <a:avLst/>
          </a:prstGeom>
        </p:spPr>
        <p:txBody>
          <a:bodyPr vert="horz" lIns="91440" tIns="45720" rIns="91440" bIns="45720" rtlCol="0" anchor="t">
            <a:normAutofit fontScale="92500" lnSpcReduction="20000"/>
          </a:bodyPr>
          <a:lstStyle>
            <a:lvl1pPr marL="0" indent="0" algn="l" defTabSz="457200" rtl="0" eaLnBrk="1" latinLnBrk="0" hangingPunct="1">
              <a:spcBef>
                <a:spcPct val="20000"/>
              </a:spcBef>
              <a:buClr>
                <a:srgbClr val="254A64"/>
              </a:buClr>
              <a:buSzPct val="70000"/>
              <a:buFont typeface="Wingdings" panose="05000000000000000000" pitchFamily="2" charset="2"/>
              <a:buNone/>
              <a:defRPr sz="3200" kern="1200">
                <a:solidFill>
                  <a:srgbClr val="254A64"/>
                </a:solidFill>
                <a:latin typeface="Arial"/>
                <a:ea typeface="+mn-ea"/>
                <a:cs typeface="Arial"/>
              </a:defRPr>
            </a:lvl1pPr>
            <a:lvl2pPr marL="457200" indent="0" algn="ctr" defTabSz="457200" rtl="0" eaLnBrk="1" latinLnBrk="0" hangingPunct="1">
              <a:spcBef>
                <a:spcPct val="20000"/>
              </a:spcBef>
              <a:buClr>
                <a:srgbClr val="B2CCEC"/>
              </a:buClr>
              <a:buFont typeface="Wingdings" panose="05000000000000000000" pitchFamily="2" charset="2"/>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254A64"/>
              </a:buClr>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2600"/>
              <a:t>    </a:t>
            </a:r>
            <a:r>
              <a:rPr lang="en-US" sz="2200">
                <a:solidFill>
                  <a:schemeClr val="tx1"/>
                </a:solidFill>
              </a:rPr>
              <a:t>Melody Redbird-Post, Project Director</a:t>
            </a:r>
            <a:endParaRPr lang="en-US">
              <a:solidFill>
                <a:schemeClr val="tx1"/>
              </a:solidFill>
            </a:endParaRPr>
          </a:p>
          <a:p>
            <a:pPr algn="ctr"/>
            <a:r>
              <a:rPr lang="en-US" sz="2200">
                <a:solidFill>
                  <a:schemeClr val="tx1"/>
                </a:solidFill>
              </a:rPr>
              <a:t>National Center on Tribal Early Childhood Development</a:t>
            </a:r>
            <a:endParaRPr lang="en-US">
              <a:solidFill>
                <a:schemeClr val="tx1"/>
              </a:solidFill>
            </a:endParaRPr>
          </a:p>
          <a:p>
            <a:pPr algn="ctr"/>
            <a:r>
              <a:rPr lang="en-US" sz="2200">
                <a:solidFill>
                  <a:schemeClr val="tx1"/>
                </a:solidFill>
                <a:hlinkClick r:id="rId3"/>
              </a:rPr>
              <a:t>Melody.Redbird-Post@icf.com</a:t>
            </a:r>
            <a:r>
              <a:rPr lang="en-US" sz="2200">
                <a:solidFill>
                  <a:schemeClr val="tx1"/>
                </a:solidFill>
              </a:rPr>
              <a:t> </a:t>
            </a:r>
          </a:p>
          <a:p>
            <a:pPr algn="ctr"/>
            <a:endParaRPr lang="en-US" sz="2200">
              <a:solidFill>
                <a:schemeClr val="tx1"/>
              </a:solidFill>
            </a:endParaRPr>
          </a:p>
          <a:p>
            <a:pPr algn="ctr"/>
            <a:r>
              <a:rPr lang="en-US" sz="2200">
                <a:solidFill>
                  <a:schemeClr val="tx1"/>
                </a:solidFill>
              </a:rPr>
              <a:t>Char Schank, Technical Assistance Coordinator</a:t>
            </a:r>
            <a:endParaRPr lang="en-US" sz="1400">
              <a:solidFill>
                <a:schemeClr val="tx1"/>
              </a:solidFill>
            </a:endParaRPr>
          </a:p>
          <a:p>
            <a:pPr algn="ctr"/>
            <a:r>
              <a:rPr lang="en-US" sz="2200">
                <a:solidFill>
                  <a:schemeClr val="tx1"/>
                </a:solidFill>
              </a:rPr>
              <a:t>National Center on Tribal Early Childhood Development</a:t>
            </a:r>
            <a:endParaRPr lang="en-US" sz="1400">
              <a:solidFill>
                <a:schemeClr val="tx1"/>
              </a:solidFill>
            </a:endParaRPr>
          </a:p>
          <a:p>
            <a:pPr algn="ctr"/>
            <a:r>
              <a:rPr lang="en-US" sz="2200">
                <a:solidFill>
                  <a:schemeClr val="tx1"/>
                </a:solidFill>
                <a:hlinkClick r:id="rId4"/>
              </a:rPr>
              <a:t>Char.Schank@icf.com</a:t>
            </a:r>
            <a:r>
              <a:rPr lang="en-US" sz="2200">
                <a:solidFill>
                  <a:schemeClr val="tx1"/>
                </a:solidFill>
              </a:rPr>
              <a:t> </a:t>
            </a:r>
          </a:p>
          <a:p>
            <a:pPr algn="ctr"/>
            <a:endParaRPr lang="en-US" sz="2200">
              <a:solidFill>
                <a:schemeClr val="tx1"/>
              </a:solidFill>
            </a:endParaRPr>
          </a:p>
          <a:p>
            <a:pPr algn="ctr"/>
            <a:r>
              <a:rPr lang="en-US" sz="2200">
                <a:solidFill>
                  <a:schemeClr val="tx1"/>
                </a:solidFill>
              </a:rPr>
              <a:t>Lisa Ojibway, Infant/Toddler Specialist </a:t>
            </a:r>
          </a:p>
          <a:p>
            <a:pPr algn="ctr"/>
            <a:r>
              <a:rPr lang="en-US" sz="2200">
                <a:solidFill>
                  <a:schemeClr val="tx1"/>
                </a:solidFill>
              </a:rPr>
              <a:t>Child Care State Capacity Building Center</a:t>
            </a:r>
          </a:p>
          <a:p>
            <a:pPr algn="ctr"/>
            <a:r>
              <a:rPr lang="en-US" sz="2200">
                <a:solidFill>
                  <a:schemeClr val="tx1"/>
                </a:solidFill>
                <a:hlinkClick r:id="rId5"/>
              </a:rPr>
              <a:t>Lisa.Ojibway@icf.com</a:t>
            </a:r>
            <a:r>
              <a:rPr lang="en-US" sz="2200">
                <a:solidFill>
                  <a:schemeClr val="tx1"/>
                </a:solidFill>
              </a:rPr>
              <a:t> </a:t>
            </a:r>
          </a:p>
          <a:p>
            <a:pPr algn="ctr"/>
            <a:endParaRPr lang="en-US" sz="2200">
              <a:solidFill>
                <a:schemeClr val="tx1"/>
              </a:solidFill>
            </a:endParaRPr>
          </a:p>
          <a:p>
            <a:pPr algn="ctr"/>
            <a:r>
              <a:rPr lang="en-US" sz="3700" b="1">
                <a:solidFill>
                  <a:schemeClr val="accent1">
                    <a:lumMod val="50000"/>
                  </a:schemeClr>
                </a:solidFill>
              </a:rPr>
              <a:t>Thank you!</a:t>
            </a:r>
          </a:p>
        </p:txBody>
      </p:sp>
      <p:pic>
        <p:nvPicPr>
          <p:cNvPr id="7" name="Picture 6" descr="Innocence-Baby.png">
            <a:extLst>
              <a:ext uri="{FF2B5EF4-FFF2-40B4-BE49-F238E27FC236}">
                <a16:creationId xmlns:a16="http://schemas.microsoft.com/office/drawing/2014/main" id="{C35B064C-4BFD-499C-BCBD-54C821F4AA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3836152"/>
            <a:ext cx="1980563" cy="2399234"/>
          </a:xfrm>
          <a:prstGeom prst="rect">
            <a:avLst/>
          </a:prstGeom>
        </p:spPr>
      </p:pic>
      <p:pic>
        <p:nvPicPr>
          <p:cNvPr id="2" name="Picture 1">
            <a:extLst>
              <a:ext uri="{FF2B5EF4-FFF2-40B4-BE49-F238E27FC236}">
                <a16:creationId xmlns:a16="http://schemas.microsoft.com/office/drawing/2014/main" id="{B87ED432-D83B-4EE0-B8C7-9B7D265D91D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3" name="Picture 2">
            <a:extLst>
              <a:ext uri="{FF2B5EF4-FFF2-40B4-BE49-F238E27FC236}">
                <a16:creationId xmlns:a16="http://schemas.microsoft.com/office/drawing/2014/main" id="{8AC3E69C-FC38-49A8-AB4A-9458B78730F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129145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93" y="1300068"/>
            <a:ext cx="5073549" cy="2467967"/>
          </a:xfrm>
        </p:spPr>
        <p:txBody>
          <a:bodyPr>
            <a:noAutofit/>
          </a:bodyPr>
          <a:lstStyle/>
          <a:p>
            <a:pPr algn="ctr">
              <a:spcBef>
                <a:spcPts val="1200"/>
              </a:spcBef>
              <a:spcAft>
                <a:spcPts val="1200"/>
              </a:spcAft>
            </a:pPr>
            <a:r>
              <a:rPr lang="en-US" sz="1400" b="1" dirty="0"/>
              <a:t>National Center on Tribal Early Childhood Development,</a:t>
            </a:r>
            <a:br>
              <a:rPr lang="en-US" sz="1400" b="1" dirty="0"/>
            </a:br>
            <a:r>
              <a:rPr lang="en-US" sz="1400" b="1" dirty="0"/>
              <a:t>A Service of the Office of Child Care</a:t>
            </a:r>
            <a:br>
              <a:rPr lang="en-US" sz="1400" b="1" dirty="0"/>
            </a:br>
            <a:br>
              <a:rPr lang="en-US" sz="1200" dirty="0"/>
            </a:br>
            <a:r>
              <a:rPr lang="en-US" sz="1400" dirty="0"/>
              <a:t>9300 Lee Highway</a:t>
            </a:r>
            <a:br>
              <a:rPr lang="en-US" sz="1400" dirty="0"/>
            </a:br>
            <a:r>
              <a:rPr lang="en-US" sz="1400" dirty="0"/>
              <a:t>Fairfax, VA 22031</a:t>
            </a:r>
            <a:br>
              <a:rPr lang="en-US" sz="1400" dirty="0"/>
            </a:br>
            <a:r>
              <a:rPr lang="en-US" sz="1400" dirty="0"/>
              <a:t>Phone: 877-296-2401</a:t>
            </a:r>
            <a:br>
              <a:rPr lang="en-US" sz="1400" dirty="0"/>
            </a:br>
            <a:r>
              <a:rPr lang="en-US" sz="1400" dirty="0"/>
              <a:t>Email: </a:t>
            </a:r>
            <a:r>
              <a:rPr lang="en-US" sz="1400" dirty="0">
                <a:hlinkClick r:id="rId3"/>
              </a:rPr>
              <a:t>nctecd@ecetta.info</a:t>
            </a:r>
            <a:br>
              <a:rPr lang="en-US" sz="1400" dirty="0"/>
            </a:br>
            <a:br>
              <a:rPr lang="en-US" sz="1400" dirty="0"/>
            </a:br>
            <a:endParaRPr lang="en-US" sz="1400" dirty="0"/>
          </a:p>
        </p:txBody>
      </p:sp>
      <p:pic>
        <p:nvPicPr>
          <p:cNvPr id="5" name="Picture 4"/>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83939" y="4811421"/>
            <a:ext cx="4176122" cy="792549"/>
          </a:xfrm>
          <a:prstGeom prst="rect">
            <a:avLst/>
          </a:prstGeom>
        </p:spPr>
      </p:pic>
      <p:sp>
        <p:nvSpPr>
          <p:cNvPr id="4" name="Title 1"/>
          <p:cNvSpPr txBox="1">
            <a:spLocks/>
          </p:cNvSpPr>
          <p:nvPr/>
        </p:nvSpPr>
        <p:spPr>
          <a:xfrm>
            <a:off x="4572000" y="1300069"/>
            <a:ext cx="4978811" cy="246796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rgbClr val="254A64"/>
                </a:solidFill>
                <a:latin typeface="Arial"/>
                <a:ea typeface="+mj-ea"/>
                <a:cs typeface="Arial"/>
              </a:defRPr>
            </a:lvl1pPr>
          </a:lstStyle>
          <a:p>
            <a:pPr algn="ctr">
              <a:spcBef>
                <a:spcPts val="1200"/>
              </a:spcBef>
              <a:spcAft>
                <a:spcPts val="1200"/>
              </a:spcAft>
            </a:pPr>
            <a:r>
              <a:rPr lang="en-US" sz="1400" b="1" dirty="0"/>
              <a:t>State Capacity Building Center,</a:t>
            </a:r>
            <a:br>
              <a:rPr lang="en-US" sz="1400" b="1" dirty="0"/>
            </a:br>
            <a:r>
              <a:rPr lang="en-US" sz="1400" b="1" dirty="0"/>
              <a:t>A Service of the Office of Child Care</a:t>
            </a:r>
            <a:br>
              <a:rPr lang="en-US" sz="1400" b="1" dirty="0"/>
            </a:br>
            <a:br>
              <a:rPr lang="en-US" sz="1200" dirty="0"/>
            </a:br>
            <a:r>
              <a:rPr lang="en-US" sz="1400" dirty="0"/>
              <a:t>9300 Lee Highway</a:t>
            </a:r>
            <a:br>
              <a:rPr lang="en-US" sz="1400" dirty="0"/>
            </a:br>
            <a:r>
              <a:rPr lang="en-US" sz="1400" dirty="0"/>
              <a:t>Fairfax, VA 22031</a:t>
            </a:r>
            <a:br>
              <a:rPr lang="en-US" sz="1400" dirty="0"/>
            </a:br>
            <a:r>
              <a:rPr lang="en-US" sz="1400" dirty="0"/>
              <a:t>Phone: 877-296-2401</a:t>
            </a:r>
            <a:br>
              <a:rPr lang="en-US" sz="1400" dirty="0"/>
            </a:br>
            <a:r>
              <a:rPr lang="en-US" sz="1400" dirty="0"/>
              <a:t>Email: </a:t>
            </a:r>
            <a:r>
              <a:rPr lang="en-US" sz="1400" dirty="0">
                <a:hlinkClick r:id="rId5"/>
              </a:rPr>
              <a:t>CapacityBuildingCenter@ecetta.info</a:t>
            </a:r>
            <a:br>
              <a:rPr lang="en-US" sz="1400" dirty="0"/>
            </a:br>
            <a:br>
              <a:rPr lang="en-US" sz="1400" dirty="0"/>
            </a:br>
            <a:endParaRPr lang="en-US" sz="1400" dirty="0"/>
          </a:p>
        </p:txBody>
      </p:sp>
      <p:sp>
        <p:nvSpPr>
          <p:cNvPr id="6" name="TextBox 5"/>
          <p:cNvSpPr txBox="1"/>
          <p:nvPr/>
        </p:nvSpPr>
        <p:spPr>
          <a:xfrm>
            <a:off x="1204853" y="3828657"/>
            <a:ext cx="6517179" cy="523220"/>
          </a:xfrm>
          <a:prstGeom prst="rect">
            <a:avLst/>
          </a:prstGeom>
          <a:noFill/>
        </p:spPr>
        <p:txBody>
          <a:bodyPr wrap="square" rtlCol="0">
            <a:spAutoFit/>
          </a:bodyPr>
          <a:lstStyle/>
          <a:p>
            <a:pPr algn="ctr"/>
            <a:r>
              <a:rPr lang="en-US" sz="1400" b="1">
                <a:solidFill>
                  <a:srgbClr val="254A64"/>
                </a:solidFill>
                <a:latin typeface="Arial"/>
                <a:ea typeface="+mj-ea"/>
                <a:cs typeface="Arial"/>
              </a:rPr>
              <a:t>Subscribe to Updates</a:t>
            </a:r>
          </a:p>
          <a:p>
            <a:pPr algn="ctr"/>
            <a:r>
              <a:rPr lang="en-US" sz="1400">
                <a:solidFill>
                  <a:srgbClr val="254A64"/>
                </a:solidFill>
                <a:latin typeface="Arial"/>
                <a:ea typeface="+mj-ea"/>
                <a:cs typeface="Arial"/>
                <a:hlinkClick r:id="rId6"/>
              </a:rPr>
              <a:t>http://www.occ-cmc.org/occannouncements_sign-up/</a:t>
            </a:r>
            <a:r>
              <a:rPr lang="en-US" sz="1400">
                <a:solidFill>
                  <a:srgbClr val="254A64"/>
                </a:solidFill>
                <a:latin typeface="Arial"/>
                <a:ea typeface="+mj-ea"/>
                <a:cs typeface="Arial"/>
              </a:rPr>
              <a:t> </a:t>
            </a:r>
          </a:p>
        </p:txBody>
      </p:sp>
      <p:sp>
        <p:nvSpPr>
          <p:cNvPr id="7" name="Slide Number Placeholder 6"/>
          <p:cNvSpPr>
            <a:spLocks noGrp="1"/>
          </p:cNvSpPr>
          <p:nvPr>
            <p:ph type="sldNum" sz="quarter" idx="11"/>
          </p:nvPr>
        </p:nvSpPr>
        <p:spPr/>
        <p:txBody>
          <a:bodyPr/>
          <a:lstStyle/>
          <a:p>
            <a:fld id="{5A06B27B-7B9C-B94B-BDD7-57FF17B14616}" type="slidenum">
              <a:rPr lang="en-US" smtClean="0"/>
              <a:pPr/>
              <a:t>44</a:t>
            </a:fld>
            <a:endParaRPr lang="en-US"/>
          </a:p>
        </p:txBody>
      </p:sp>
      <p:pic>
        <p:nvPicPr>
          <p:cNvPr id="11" name="Picture 10">
            <a:extLst>
              <a:ext uri="{FF2B5EF4-FFF2-40B4-BE49-F238E27FC236}">
                <a16:creationId xmlns:a16="http://schemas.microsoft.com/office/drawing/2014/main" id="{83A84C1C-1F96-469B-AA03-BCB8DE0C942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3" name="Picture 12">
            <a:extLst>
              <a:ext uri="{FF2B5EF4-FFF2-40B4-BE49-F238E27FC236}">
                <a16:creationId xmlns:a16="http://schemas.microsoft.com/office/drawing/2014/main" id="{D3738586-60BA-4AD9-8C22-577AA8DDAB3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137680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sp>
        <p:nvSpPr>
          <p:cNvPr id="8" name="TextBox 7"/>
          <p:cNvSpPr txBox="1"/>
          <p:nvPr/>
        </p:nvSpPr>
        <p:spPr>
          <a:xfrm>
            <a:off x="0" y="0"/>
            <a:ext cx="3305908" cy="1200329"/>
          </a:xfrm>
          <a:prstGeom prst="rect">
            <a:avLst/>
          </a:prstGeom>
          <a:solidFill>
            <a:srgbClr val="C6D9F1">
              <a:alpha val="68000"/>
            </a:srgbClr>
          </a:solidFill>
        </p:spPr>
        <p:style>
          <a:lnRef idx="1">
            <a:schemeClr val="accent5"/>
          </a:lnRef>
          <a:fillRef idx="3">
            <a:schemeClr val="accent5"/>
          </a:fillRef>
          <a:effectRef idx="2">
            <a:schemeClr val="accent5"/>
          </a:effectRef>
          <a:fontRef idx="minor">
            <a:schemeClr val="lt1"/>
          </a:fontRef>
        </p:style>
        <p:txBody>
          <a:bodyPr wrap="square" lIns="182880" tIns="91440" rIns="182880" bIns="91440" rtlCol="0" anchor="t">
            <a:spAutoFit/>
          </a:bodyPr>
          <a:lstStyle/>
          <a:p>
            <a:pPr>
              <a:defRPr/>
            </a:pPr>
            <a:r>
              <a:rPr lang="en-US" sz="1800">
                <a:solidFill>
                  <a:schemeClr val="tx1"/>
                </a:solidFill>
              </a:rPr>
              <a:t>6,909 </a:t>
            </a:r>
            <a:r>
              <a:rPr lang="en-US">
                <a:solidFill>
                  <a:schemeClr val="tx1"/>
                </a:solidFill>
              </a:rPr>
              <a:t>world languages</a:t>
            </a:r>
            <a:endParaRPr kumimoji="0" lang="en-US" sz="1800" b="0" i="0" u="none" strike="noStrike" kern="1200" cap="none" spc="0" normalizeH="0" baseline="0" noProof="0">
              <a:ln>
                <a:noFill/>
              </a:ln>
              <a:solidFill>
                <a:schemeClr val="tx1"/>
              </a:solidFill>
              <a:effectLst/>
              <a:uLnTx/>
              <a:uFillTx/>
              <a:latin typeface="Arial"/>
              <a:ea typeface="+mn-ea"/>
              <a:cs typeface="+mn-cs"/>
            </a:endParaRPr>
          </a:p>
          <a:p>
            <a:pPr>
              <a:defRPr/>
            </a:pPr>
            <a:r>
              <a:rPr lang="en-US" sz="1200">
                <a:solidFill>
                  <a:schemeClr val="tx1"/>
                </a:solidFill>
                <a:latin typeface="Arial"/>
              </a:rPr>
              <a:t>Source: Lewis</a:t>
            </a:r>
            <a:r>
              <a:rPr kumimoji="0" lang="en-US" sz="1200" b="0" i="0" u="none" strike="noStrike" kern="1200" cap="none" spc="0" normalizeH="0" baseline="0" noProof="0">
                <a:ln>
                  <a:noFill/>
                </a:ln>
                <a:solidFill>
                  <a:schemeClr val="tx1"/>
                </a:solidFill>
                <a:effectLst/>
                <a:uLnTx/>
                <a:uFillTx/>
                <a:latin typeface="Arial"/>
                <a:ea typeface="+mn-ea"/>
                <a:cs typeface="+mn-cs"/>
              </a:rPr>
              <a:t>, M. P. (Ed.). (2009).</a:t>
            </a:r>
            <a:r>
              <a:rPr kumimoji="0" lang="en-US" sz="1200" b="0" i="1" u="none" strike="noStrike" kern="1200" cap="none" spc="0" normalizeH="0" baseline="0" noProof="0">
                <a:ln>
                  <a:noFill/>
                </a:ln>
                <a:solidFill>
                  <a:schemeClr val="tx1"/>
                </a:solidFill>
                <a:effectLst/>
                <a:uLnTx/>
                <a:uFillTx/>
                <a:latin typeface="Arial"/>
                <a:ea typeface="+mn-ea"/>
                <a:cs typeface="+mn-cs"/>
              </a:rPr>
              <a:t> </a:t>
            </a:r>
            <a:r>
              <a:rPr kumimoji="0" lang="en-US" sz="1200" b="0" i="1" u="none" strike="noStrike" kern="1200" cap="none" spc="0" normalizeH="0" baseline="0" noProof="0" err="1">
                <a:ln>
                  <a:noFill/>
                </a:ln>
                <a:solidFill>
                  <a:schemeClr val="tx1"/>
                </a:solidFill>
                <a:effectLst/>
                <a:uLnTx/>
                <a:uFillTx/>
                <a:latin typeface="Arial"/>
                <a:ea typeface="+mn-ea"/>
                <a:cs typeface="+mn-cs"/>
              </a:rPr>
              <a:t>Ethnologue</a:t>
            </a:r>
            <a:r>
              <a:rPr kumimoji="0" lang="en-US" sz="1200" b="0" i="1" u="none" strike="noStrike" kern="1200" cap="none" spc="0" normalizeH="0" baseline="0" noProof="0">
                <a:ln>
                  <a:noFill/>
                </a:ln>
                <a:solidFill>
                  <a:schemeClr val="tx1"/>
                </a:solidFill>
                <a:effectLst/>
                <a:uLnTx/>
                <a:uFillTx/>
                <a:latin typeface="Arial"/>
                <a:ea typeface="+mn-ea"/>
                <a:cs typeface="+mn-cs"/>
              </a:rPr>
              <a:t>: Languages of the World</a:t>
            </a:r>
            <a:r>
              <a:rPr lang="en-US" sz="1200" i="1">
                <a:solidFill>
                  <a:schemeClr val="tx1"/>
                </a:solidFill>
                <a:latin typeface="Arial"/>
              </a:rPr>
              <a:t> </a:t>
            </a:r>
            <a:r>
              <a:rPr lang="en-US" sz="1200">
                <a:solidFill>
                  <a:schemeClr val="tx1"/>
                </a:solidFill>
                <a:latin typeface="Arial"/>
              </a:rPr>
              <a:t>(16th</a:t>
            </a:r>
            <a:r>
              <a:rPr kumimoji="0" lang="en-US" sz="1200" b="0" i="0" u="none" strike="noStrike" kern="1200" cap="none" spc="0" normalizeH="0" baseline="0" noProof="0">
                <a:ln>
                  <a:noFill/>
                </a:ln>
                <a:solidFill>
                  <a:schemeClr val="tx1"/>
                </a:solidFill>
                <a:effectLst/>
                <a:uLnTx/>
                <a:uFillTx/>
                <a:latin typeface="Arial"/>
                <a:ea typeface="+mn-ea"/>
                <a:cs typeface="+mn-cs"/>
              </a:rPr>
              <a:t> </a:t>
            </a:r>
            <a:r>
              <a:rPr lang="en-US" sz="1200">
                <a:solidFill>
                  <a:schemeClr val="tx1"/>
                </a:solidFill>
                <a:latin typeface="Arial"/>
              </a:rPr>
              <a:t>ed.) SIL</a:t>
            </a:r>
            <a:r>
              <a:rPr kumimoji="0" lang="en-US" sz="1200" b="0" i="0" u="none" strike="noStrike" kern="1200" cap="none" spc="0" normalizeH="0" baseline="0" noProof="0">
                <a:ln>
                  <a:noFill/>
                </a:ln>
                <a:solidFill>
                  <a:schemeClr val="tx1"/>
                </a:solidFill>
                <a:effectLst/>
                <a:uLnTx/>
                <a:uFillTx/>
                <a:latin typeface="Arial"/>
                <a:ea typeface="+mn-ea"/>
                <a:cs typeface="+mn-cs"/>
              </a:rPr>
              <a:t> International.</a:t>
            </a:r>
            <a:endParaRPr lang="en-US" sz="1200" b="0" i="0" u="none" strike="noStrike" kern="1200" cap="none" spc="0" normalizeH="0" baseline="0" noProof="0">
              <a:ln>
                <a:noFill/>
              </a:ln>
              <a:solidFill>
                <a:schemeClr val="tx1"/>
              </a:solidFill>
              <a:effectLst/>
              <a:uLnTx/>
              <a:uFillTx/>
              <a:latin typeface="Aria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a:ea typeface="+mn-ea"/>
                <a:cs typeface="+mn-cs"/>
                <a:hlinkClick r:id="rId4"/>
              </a:rPr>
              <a:t>http://www.ethnologue.com/16</a:t>
            </a:r>
            <a:endParaRPr kumimoji="0" lang="en-US" sz="1200" b="0" i="0" u="none" strike="noStrike" kern="1200" cap="none" spc="0" normalizeH="0" baseline="0" noProof="0">
              <a:ln>
                <a:noFill/>
              </a:ln>
              <a:effectLst/>
              <a:uLnTx/>
              <a:uFillTx/>
              <a:latin typeface="Arial"/>
              <a:ea typeface="+mn-ea"/>
              <a:cs typeface="+mn-cs"/>
            </a:endParaRPr>
          </a:p>
        </p:txBody>
      </p:sp>
      <p:sp>
        <p:nvSpPr>
          <p:cNvPr id="2" name="TextBox 1">
            <a:extLst>
              <a:ext uri="{FF2B5EF4-FFF2-40B4-BE49-F238E27FC236}">
                <a16:creationId xmlns:a16="http://schemas.microsoft.com/office/drawing/2014/main" id="{3EF630E5-8110-4BF2-9205-478A5947C315}"/>
              </a:ext>
            </a:extLst>
          </p:cNvPr>
          <p:cNvSpPr txBox="1"/>
          <p:nvPr/>
        </p:nvSpPr>
        <p:spPr>
          <a:xfrm>
            <a:off x="6028918" y="4143779"/>
            <a:ext cx="3115064" cy="2031325"/>
          </a:xfrm>
          <a:prstGeom prst="rect">
            <a:avLst/>
          </a:prstGeom>
          <a:solidFill>
            <a:srgbClr val="C6D9F1">
              <a:alpha val="68000"/>
            </a:srgbClr>
          </a:solidFill>
        </p:spPr>
        <p:style>
          <a:lnRef idx="1">
            <a:schemeClr val="accent5"/>
          </a:lnRef>
          <a:fillRef idx="3">
            <a:schemeClr val="accent5"/>
          </a:fillRef>
          <a:effectRef idx="2">
            <a:schemeClr val="accent5"/>
          </a:effectRef>
          <a:fontRef idx="minor">
            <a:schemeClr val="lt1"/>
          </a:fontRef>
        </p:style>
        <p:txBody>
          <a:bodyPr wrap="square" lIns="182880" tIns="91440" rIns="182880" bIns="9144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a:ea typeface="+mn-ea"/>
                <a:cs typeface="+mn-cs"/>
              </a:rPr>
              <a:t>169 indigenous languages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chemeClr val="tx1"/>
              </a:solidFill>
              <a:effectLst/>
              <a:uLnTx/>
              <a:uFillTx/>
              <a:latin typeface="Arial"/>
              <a:cs typeface="Arial"/>
            </a:endParaRPr>
          </a:p>
          <a:p>
            <a:pPr>
              <a:defRPr/>
            </a:pPr>
            <a:r>
              <a:rPr lang="en-US" sz="1200">
                <a:solidFill>
                  <a:schemeClr val="tx1"/>
                </a:solidFill>
                <a:latin typeface="Arial"/>
              </a:rPr>
              <a:t>Source: Siebens, J. &amp; Julian, T. (2011) </a:t>
            </a:r>
            <a:r>
              <a:rPr lang="en-US" sz="1200" i="1">
                <a:solidFill>
                  <a:schemeClr val="tx1"/>
                </a:solidFill>
                <a:latin typeface="Arial"/>
              </a:rPr>
              <a:t>Native North American Languages Spoken at Home in the United States and Puerto Rico</a:t>
            </a:r>
            <a:r>
              <a:rPr kumimoji="0" lang="en-US" sz="1200" b="0" i="1" u="none" strike="noStrike" kern="1200" cap="none" spc="0" normalizeH="0" baseline="0" noProof="0">
                <a:ln>
                  <a:noFill/>
                </a:ln>
                <a:solidFill>
                  <a:schemeClr val="tx1"/>
                </a:solidFill>
                <a:effectLst/>
                <a:uLnTx/>
                <a:uFillTx/>
                <a:latin typeface="Arial"/>
                <a:ea typeface="+mn-ea"/>
                <a:cs typeface="+mn-cs"/>
              </a:rPr>
              <a:t>:</a:t>
            </a:r>
            <a:r>
              <a:rPr lang="en-US" sz="1200" i="1">
                <a:solidFill>
                  <a:schemeClr val="tx1"/>
                </a:solidFill>
                <a:latin typeface="Arial"/>
              </a:rPr>
              <a:t> 2006-2010</a:t>
            </a:r>
            <a:r>
              <a:rPr lang="en-US" sz="1200">
                <a:solidFill>
                  <a:schemeClr val="tx1"/>
                </a:solidFill>
                <a:latin typeface="Arial"/>
              </a:rPr>
              <a:t>. United States Census Bureau.</a:t>
            </a:r>
            <a:endParaRPr lang="en-US" sz="1200" b="0" i="0" u="none" strike="noStrike" kern="1200" cap="none" spc="0" normalizeH="0" baseline="0" noProof="0">
              <a:ln>
                <a:noFill/>
              </a:ln>
              <a:solidFill>
                <a:schemeClr val="tx1"/>
              </a:solidFill>
              <a:effectLst/>
              <a:uLnTx/>
              <a:uFillTx/>
              <a:latin typeface="Aria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54A64"/>
                </a:solidFill>
                <a:effectLst/>
                <a:uLnTx/>
                <a:uFillTx/>
                <a:latin typeface="Arial"/>
                <a:ea typeface="+mn-ea"/>
                <a:cs typeface="+mn-cs"/>
                <a:hlinkClick r:id="rId5"/>
              </a:rPr>
              <a:t>https://www2.census.gov/library/publications/2011/acs/acsbr10-10.pdf</a:t>
            </a:r>
            <a:endParaRPr kumimoji="0" lang="en-US" sz="1200" b="0" i="0" u="none" strike="noStrike" kern="1200" cap="none" spc="0" normalizeH="0" baseline="0" noProof="0">
              <a:ln>
                <a:noFill/>
              </a:ln>
              <a:solidFill>
                <a:srgbClr val="254A64"/>
              </a:solidFill>
              <a:effectLst/>
              <a:uLnTx/>
              <a:uFillTx/>
              <a:latin typeface="Arial"/>
              <a:ea typeface="+mn-ea"/>
              <a:cs typeface="+mn-cs"/>
            </a:endParaRPr>
          </a:p>
        </p:txBody>
      </p:sp>
      <p:pic>
        <p:nvPicPr>
          <p:cNvPr id="3" name="Picture 2">
            <a:extLst>
              <a:ext uri="{FF2B5EF4-FFF2-40B4-BE49-F238E27FC236}">
                <a16:creationId xmlns:a16="http://schemas.microsoft.com/office/drawing/2014/main" id="{707E3152-C186-427F-B3BA-DBC6FE7178E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4" name="Picture 3">
            <a:extLst>
              <a:ext uri="{FF2B5EF4-FFF2-40B4-BE49-F238E27FC236}">
                <a16:creationId xmlns:a16="http://schemas.microsoft.com/office/drawing/2014/main" id="{55818B4B-29A6-4C05-9B82-CF0AA76D94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1915127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900"/>
            <a:ext cx="8229600" cy="1143000"/>
          </a:xfrm>
        </p:spPr>
        <p:txBody>
          <a:bodyPr>
            <a:normAutofit/>
          </a:bodyPr>
          <a:lstStyle/>
          <a:p>
            <a:r>
              <a:rPr lang="en-US" sz="3000"/>
              <a:t>Brain Imaging Studies: Infant/Toddler Cross-Linguistic Speech Perception</a:t>
            </a:r>
          </a:p>
        </p:txBody>
      </p:sp>
      <p:pic>
        <p:nvPicPr>
          <p:cNvPr id="4" name="Content Placeholder 3"/>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57200" y="1329900"/>
            <a:ext cx="8229600" cy="3769623"/>
          </a:xfrm>
          <a:prstGeom prst="rect">
            <a:avLst/>
          </a:prstGeom>
          <a:noFill/>
          <a:ln>
            <a:noFill/>
          </a:ln>
        </p:spPr>
      </p:pic>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sp>
        <p:nvSpPr>
          <p:cNvPr id="7" name="Rectangle 6"/>
          <p:cNvSpPr/>
          <p:nvPr/>
        </p:nvSpPr>
        <p:spPr>
          <a:xfrm>
            <a:off x="556224" y="5407131"/>
            <a:ext cx="8229600" cy="828240"/>
          </a:xfrm>
          <a:prstGeom prst="rect">
            <a:avLst/>
          </a:prstGeom>
        </p:spPr>
        <p:txBody>
          <a:bodyPr wrap="square" lIns="91440" tIns="45720" rIns="91440" bIns="45720" anchor="t">
            <a:spAutoFit/>
          </a:bodyPr>
          <a:lstStyle/>
          <a:p>
            <a:pPr>
              <a:lnSpc>
                <a:spcPct val="107000"/>
              </a:lnSpc>
              <a:spcAft>
                <a:spcPts val="800"/>
              </a:spcAft>
              <a:defRPr/>
            </a:pPr>
            <a:r>
              <a:rPr kumimoji="0" lang="en-US" sz="1400" b="0" i="0" u="none" strike="noStrike" kern="1200" cap="none" spc="0" normalizeH="0" baseline="0" noProof="0">
                <a:ln>
                  <a:noFill/>
                </a:ln>
                <a:effectLst/>
                <a:uLnTx/>
                <a:uFillTx/>
                <a:latin typeface="Arial"/>
                <a:ea typeface="Calibri" panose="020F0502020204030204" pitchFamily="34" charset="0"/>
                <a:cs typeface="Times New Roman"/>
              </a:rPr>
              <a:t>Source</a:t>
            </a:r>
            <a:r>
              <a:rPr lang="en-US" sz="1400">
                <a:latin typeface="Arial"/>
                <a:ea typeface="Calibri" panose="020F0502020204030204" pitchFamily="34" charset="0"/>
                <a:cs typeface="Times New Roman"/>
              </a:rPr>
              <a:t>: </a:t>
            </a:r>
            <a:r>
              <a:rPr kumimoji="0" lang="en-US" sz="1400" b="0" i="0" u="none" strike="noStrike" kern="1200" cap="none" spc="0" normalizeH="0" baseline="0" noProof="0">
                <a:ln>
                  <a:noFill/>
                </a:ln>
                <a:effectLst/>
                <a:uLnTx/>
                <a:uFillTx/>
                <a:latin typeface="Arial"/>
                <a:ea typeface="Calibri" panose="020F0502020204030204" pitchFamily="34" charset="0"/>
                <a:cs typeface="Times New Roman"/>
              </a:rPr>
              <a:t>Imada, T., Zhang, Y., </a:t>
            </a:r>
            <a:r>
              <a:rPr kumimoji="0" lang="en-US" sz="1400" b="0" i="0" u="none" strike="noStrike" kern="1200" cap="none" spc="0" normalizeH="0" baseline="0" noProof="0" err="1">
                <a:ln>
                  <a:noFill/>
                </a:ln>
                <a:effectLst/>
                <a:uLnTx/>
                <a:uFillTx/>
                <a:latin typeface="Arial"/>
                <a:ea typeface="Calibri" panose="020F0502020204030204" pitchFamily="34" charset="0"/>
                <a:cs typeface="Times New Roman"/>
              </a:rPr>
              <a:t>Cheour</a:t>
            </a:r>
            <a:r>
              <a:rPr kumimoji="0" lang="en-US" sz="1400" b="0" i="0" u="none" strike="noStrike" kern="1200" cap="none" spc="0" normalizeH="0" baseline="0" noProof="0">
                <a:ln>
                  <a:noFill/>
                </a:ln>
                <a:effectLst/>
                <a:uLnTx/>
                <a:uFillTx/>
                <a:latin typeface="Arial"/>
                <a:ea typeface="Calibri" panose="020F0502020204030204" pitchFamily="34" charset="0"/>
                <a:cs typeface="Times New Roman"/>
              </a:rPr>
              <a:t>, M., Taula, S., Ahonen, A., &amp; Kuhl, P. (2006). </a:t>
            </a:r>
            <a:r>
              <a:rPr kumimoji="0" lang="en-US" sz="1400" b="0" u="none" strike="noStrike" kern="1200" cap="none" spc="0" normalizeH="0" baseline="0" noProof="0">
                <a:ln>
                  <a:noFill/>
                </a:ln>
                <a:effectLst/>
                <a:uLnTx/>
                <a:uFillTx/>
                <a:latin typeface="Arial"/>
                <a:ea typeface="Calibri" panose="020F0502020204030204" pitchFamily="34" charset="0"/>
                <a:cs typeface="Times New Roman"/>
              </a:rPr>
              <a:t>Infant speech perception activates Broca’s area: A developmental </a:t>
            </a:r>
            <a:r>
              <a:rPr kumimoji="0" lang="en-US" sz="1400" b="0" u="none" strike="noStrike" kern="1200" cap="none" spc="0" normalizeH="0" baseline="0" noProof="0" err="1">
                <a:ln>
                  <a:noFill/>
                </a:ln>
                <a:effectLst/>
                <a:uLnTx/>
                <a:uFillTx/>
                <a:latin typeface="Arial"/>
                <a:ea typeface="Calibri" panose="020F0502020204030204" pitchFamily="34" charset="0"/>
                <a:cs typeface="Times New Roman"/>
              </a:rPr>
              <a:t>magnetoenceph-alography</a:t>
            </a:r>
            <a:r>
              <a:rPr kumimoji="0" lang="en-US" sz="1400" b="0" u="none" strike="noStrike" kern="1200" cap="none" spc="0" normalizeH="0" baseline="0" noProof="0">
                <a:ln>
                  <a:noFill/>
                </a:ln>
                <a:effectLst/>
                <a:uLnTx/>
                <a:uFillTx/>
                <a:latin typeface="Arial"/>
                <a:ea typeface="Calibri" panose="020F0502020204030204" pitchFamily="34" charset="0"/>
                <a:cs typeface="Times New Roman"/>
              </a:rPr>
              <a:t> study</a:t>
            </a:r>
            <a:r>
              <a:rPr kumimoji="0" lang="en-US" sz="1400" b="0" i="0" u="none" strike="noStrike" kern="1200" cap="none" spc="0" normalizeH="0" baseline="0" noProof="0">
                <a:ln>
                  <a:noFill/>
                </a:ln>
                <a:effectLst/>
                <a:uLnTx/>
                <a:uFillTx/>
                <a:latin typeface="Arial"/>
                <a:ea typeface="Calibri" panose="020F0502020204030204" pitchFamily="34" charset="0"/>
                <a:cs typeface="Times New Roman"/>
              </a:rPr>
              <a:t>. </a:t>
            </a:r>
            <a:r>
              <a:rPr kumimoji="0" lang="en-US" sz="1400" b="0" i="1" u="none" strike="noStrike" kern="1200" cap="none" spc="0" normalizeH="0" baseline="0" noProof="0" err="1">
                <a:ln>
                  <a:noFill/>
                </a:ln>
                <a:effectLst/>
                <a:uLnTx/>
                <a:uFillTx/>
                <a:latin typeface="Arial"/>
                <a:ea typeface="Calibri" panose="020F0502020204030204" pitchFamily="34" charset="0"/>
                <a:cs typeface="Times New Roman"/>
              </a:rPr>
              <a:t>NeuroReport</a:t>
            </a:r>
            <a:r>
              <a:rPr kumimoji="0" lang="en-US" sz="1400" b="0" i="0" u="none" strike="noStrike" kern="1200" cap="none" spc="0" normalizeH="0" baseline="0" noProof="0">
                <a:ln>
                  <a:noFill/>
                </a:ln>
                <a:effectLst/>
                <a:uLnTx/>
                <a:uFillTx/>
                <a:latin typeface="Arial"/>
                <a:ea typeface="Calibri" panose="020F0502020204030204" pitchFamily="34" charset="0"/>
                <a:cs typeface="Times New Roman"/>
              </a:rPr>
              <a:t>, </a:t>
            </a:r>
            <a:r>
              <a:rPr kumimoji="0" lang="en-US" sz="1400" b="0" i="1" u="none" strike="noStrike" kern="1200" cap="none" spc="0" normalizeH="0" baseline="0" noProof="0">
                <a:ln>
                  <a:noFill/>
                </a:ln>
                <a:effectLst/>
                <a:uLnTx/>
                <a:uFillTx/>
                <a:latin typeface="Arial"/>
                <a:ea typeface="Calibri" panose="020F0502020204030204" pitchFamily="34" charset="0"/>
                <a:cs typeface="Times New Roman"/>
              </a:rPr>
              <a:t>17</a:t>
            </a:r>
            <a:r>
              <a:rPr kumimoji="0" lang="en-US" sz="1400" b="0" i="0" u="none" strike="noStrike" kern="1200" cap="none" spc="0" normalizeH="0" baseline="0" noProof="0">
                <a:ln>
                  <a:noFill/>
                </a:ln>
                <a:effectLst/>
                <a:uLnTx/>
                <a:uFillTx/>
                <a:latin typeface="Arial"/>
                <a:ea typeface="Calibri" panose="020F0502020204030204" pitchFamily="34" charset="0"/>
                <a:cs typeface="Times New Roman"/>
              </a:rPr>
              <a:t>(10</a:t>
            </a:r>
            <a:r>
              <a:rPr lang="en-US" sz="1400">
                <a:latin typeface="Arial"/>
                <a:ea typeface="Calibri" panose="020F0502020204030204" pitchFamily="34" charset="0"/>
                <a:cs typeface="Times New Roman"/>
              </a:rPr>
              <a:t>),</a:t>
            </a:r>
            <a:r>
              <a:rPr kumimoji="0" lang="en-US" sz="1400" b="0" i="0" u="none" strike="noStrike" kern="1200" cap="none" spc="0" normalizeH="0" baseline="0" noProof="0">
                <a:ln>
                  <a:noFill/>
                </a:ln>
                <a:effectLst/>
                <a:uLnTx/>
                <a:uFillTx/>
                <a:latin typeface="Arial"/>
                <a:ea typeface="Calibri" panose="020F0502020204030204" pitchFamily="34" charset="0"/>
                <a:cs typeface="Times New Roman"/>
              </a:rPr>
              <a:t> 957–962</a:t>
            </a:r>
            <a:r>
              <a:rPr kumimoji="0" lang="en-US" sz="1800" b="0" i="0" u="none" strike="noStrike" kern="1200" cap="none" spc="0" normalizeH="0" baseline="0" noProof="0">
                <a:ln>
                  <a:noFill/>
                </a:ln>
                <a:effectLst/>
                <a:uLnTx/>
                <a:uFillTx/>
                <a:latin typeface="Arial"/>
                <a:ea typeface="Calibri" panose="020F0502020204030204" pitchFamily="34" charset="0"/>
                <a:cs typeface="Times New Roman"/>
              </a:rPr>
              <a:t>.</a:t>
            </a:r>
          </a:p>
        </p:txBody>
      </p:sp>
      <p:pic>
        <p:nvPicPr>
          <p:cNvPr id="5" name="Picture 4">
            <a:extLst>
              <a:ext uri="{FF2B5EF4-FFF2-40B4-BE49-F238E27FC236}">
                <a16:creationId xmlns:a16="http://schemas.microsoft.com/office/drawing/2014/main" id="{15ED4878-FF62-4C11-B4F9-9FA3C6AB90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0" name="Picture 9">
            <a:extLst>
              <a:ext uri="{FF2B5EF4-FFF2-40B4-BE49-F238E27FC236}">
                <a16:creationId xmlns:a16="http://schemas.microsoft.com/office/drawing/2014/main" id="{DC7035CC-7D6F-4FDD-908C-BA32087277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1601496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t>Infant/Toddler Brain Imaging Studies</a:t>
            </a:r>
          </a:p>
        </p:txBody>
      </p:sp>
      <p:pic>
        <p:nvPicPr>
          <p:cNvPr id="4" name="il_fi" descr="http://ars.els-cdn.com/content/image/1-s2.0-S0896627310006811-gr1.jpg"/>
          <p:cNvPicPr>
            <a:picLocks noGrp="1"/>
          </p:cNvPicPr>
          <p:nvPr>
            <p:ph sz="half" idx="2"/>
          </p:nvPr>
        </p:nvPicPr>
        <p:blipFill>
          <a:blip r:embed="rId3" cstate="email">
            <a:extLst>
              <a:ext uri="{28A0092B-C50C-407E-A947-70E740481C1C}">
                <a14:useLocalDpi xmlns:a14="http://schemas.microsoft.com/office/drawing/2010/main"/>
              </a:ext>
            </a:extLst>
          </a:blip>
          <a:stretch>
            <a:fillRect/>
          </a:stretch>
        </p:blipFill>
        <p:spPr bwMode="auto">
          <a:xfrm>
            <a:off x="689117" y="1351875"/>
            <a:ext cx="3491024" cy="3983653"/>
          </a:xfrm>
          <a:prstGeom prst="rect">
            <a:avLst/>
          </a:prstGeom>
          <a:noFill/>
          <a:ln>
            <a:noFill/>
          </a:ln>
        </p:spPr>
      </p:pic>
      <p:sp>
        <p:nvSpPr>
          <p:cNvPr id="6" name="Text Placeholder 5"/>
          <p:cNvSpPr>
            <a:spLocks noGrp="1"/>
          </p:cNvSpPr>
          <p:nvPr>
            <p:ph type="body" sz="quarter" idx="13"/>
          </p:nvPr>
        </p:nvSpPr>
        <p:spPr>
          <a:xfrm>
            <a:off x="4755860" y="1336986"/>
            <a:ext cx="3916359" cy="4330576"/>
          </a:xfrm>
        </p:spPr>
        <p:txBody>
          <a:bodyPr/>
          <a:lstStyle/>
          <a:p>
            <a:r>
              <a:rPr lang="en-US"/>
              <a:t>Brain imaging studies use the following:</a:t>
            </a:r>
          </a:p>
        </p:txBody>
      </p:sp>
      <p:sp>
        <p:nvSpPr>
          <p:cNvPr id="7" name="Text Placeholder 6"/>
          <p:cNvSpPr>
            <a:spLocks noGrp="1"/>
          </p:cNvSpPr>
          <p:nvPr>
            <p:ph type="body" sz="quarter" idx="14"/>
          </p:nvPr>
        </p:nvSpPr>
        <p:spPr>
          <a:xfrm>
            <a:off x="4852842" y="2310446"/>
            <a:ext cx="3645318" cy="3701510"/>
          </a:xfrm>
        </p:spPr>
        <p:txBody>
          <a:bodyPr>
            <a:normAutofit/>
          </a:bodyPr>
          <a:lstStyle/>
          <a:p>
            <a:pPr marL="285750" indent="-285750">
              <a:buClr>
                <a:schemeClr val="bg1"/>
              </a:buClr>
              <a:buFont typeface="Wingdings" panose="05000000000000000000" pitchFamily="2" charset="2"/>
              <a:buChar char="u"/>
            </a:pPr>
            <a:r>
              <a:rPr lang="en-US"/>
              <a:t>Positron Emission Tomography (PET) scans</a:t>
            </a:r>
          </a:p>
          <a:p>
            <a:pPr marL="285750" indent="-285750">
              <a:buClr>
                <a:schemeClr val="bg1"/>
              </a:buClr>
              <a:buFont typeface="Wingdings" panose="05000000000000000000" pitchFamily="2" charset="2"/>
              <a:buChar char="u"/>
            </a:pPr>
            <a:r>
              <a:rPr lang="en-US"/>
              <a:t>Magnetoencephalography (MEG)</a:t>
            </a:r>
          </a:p>
          <a:p>
            <a:pPr marL="285750" indent="-285750">
              <a:buClr>
                <a:schemeClr val="bg1"/>
              </a:buClr>
              <a:buFont typeface="Wingdings" panose="05000000000000000000" pitchFamily="2" charset="2"/>
              <a:buChar char="u"/>
            </a:pPr>
            <a:r>
              <a:rPr lang="en-US"/>
              <a:t>Functional magnetic resonance imaging (fMRI) </a:t>
            </a:r>
          </a:p>
          <a:p>
            <a:pPr marL="285750" indent="-285750">
              <a:buClr>
                <a:schemeClr val="bg1"/>
              </a:buClr>
              <a:buFont typeface="Wingdings" panose="05000000000000000000" pitchFamily="2" charset="2"/>
              <a:buChar char="u"/>
            </a:pPr>
            <a:r>
              <a:rPr lang="en-US"/>
              <a:t>Near-infrared Spectroscopy (NIRS) (used to examine the infant/toddler brain activity responses to linguistic stimuli)</a:t>
            </a:r>
          </a:p>
          <a:p>
            <a:endParaRPr lang="en-US"/>
          </a:p>
          <a:p>
            <a:endParaRPr lang="en-US"/>
          </a:p>
          <a:p>
            <a:endParaRPr lang="en-US"/>
          </a:p>
        </p:txBody>
      </p:sp>
      <p:sp>
        <p:nvSpPr>
          <p:cNvPr id="8" name="Slide Number Placeholder 7"/>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sp>
        <p:nvSpPr>
          <p:cNvPr id="9" name="TextBox 8"/>
          <p:cNvSpPr txBox="1"/>
          <p:nvPr/>
        </p:nvSpPr>
        <p:spPr>
          <a:xfrm>
            <a:off x="360218" y="5439309"/>
            <a:ext cx="4492624" cy="738664"/>
          </a:xfrm>
          <a:prstGeom prst="rect">
            <a:avLst/>
          </a:prstGeom>
          <a:noFill/>
        </p:spPr>
        <p:txBody>
          <a:bodyPr wrap="square" lIns="91440" tIns="45720" rIns="91440" bIns="45720" rtlCol="0" anchor="t">
            <a:spAutoFit/>
          </a:bodyPr>
          <a:lstStyle/>
          <a:p>
            <a:pPr>
              <a:defRPr/>
            </a:pPr>
            <a:r>
              <a:rPr kumimoji="0" lang="en-US" sz="1050" b="0" i="0" u="none" strike="noStrike" kern="1200" cap="none" spc="0" normalizeH="0" baseline="0" noProof="0">
                <a:ln>
                  <a:noFill/>
                </a:ln>
                <a:effectLst/>
                <a:uLnTx/>
                <a:uFillTx/>
                <a:latin typeface="Arial"/>
                <a:ea typeface="+mn-ea"/>
                <a:cs typeface="+mn-cs"/>
              </a:rPr>
              <a:t>Figure 1: Four techniques now used extensively with infants and young children to examine their responses to linguistic signals. Source</a:t>
            </a:r>
            <a:r>
              <a:rPr lang="en-US" sz="1050">
                <a:latin typeface="Arial"/>
              </a:rPr>
              <a:t>:</a:t>
            </a:r>
            <a:r>
              <a:rPr kumimoji="0" lang="en-US" sz="1050" b="0" i="0" u="none" strike="noStrike" kern="1200" cap="none" spc="0" normalizeH="0" baseline="0" noProof="0">
                <a:ln>
                  <a:noFill/>
                </a:ln>
                <a:effectLst/>
                <a:uLnTx/>
                <a:uFillTx/>
                <a:latin typeface="Arial"/>
                <a:ea typeface="+mn-ea"/>
                <a:cs typeface="+mn-cs"/>
              </a:rPr>
              <a:t> Kuhl, P., &amp; Rivera-Gaxiola, M. (2008). Neural substrates of language acquisition. </a:t>
            </a:r>
            <a:r>
              <a:rPr kumimoji="0" lang="en-US" sz="1050" b="0" i="1" u="none" strike="noStrike" kern="1200" cap="none" spc="0" normalizeH="0" baseline="0" noProof="0">
                <a:ln>
                  <a:noFill/>
                </a:ln>
                <a:effectLst/>
                <a:uLnTx/>
                <a:uFillTx/>
                <a:latin typeface="Arial"/>
                <a:ea typeface="+mn-ea"/>
                <a:cs typeface="+mn-cs"/>
              </a:rPr>
              <a:t>Neuroscience</a:t>
            </a:r>
            <a:r>
              <a:rPr kumimoji="0" lang="en-US" sz="1050" b="0" i="0" u="none" strike="noStrike" kern="1200" cap="none" spc="0" normalizeH="0" baseline="0" noProof="0">
                <a:ln>
                  <a:noFill/>
                </a:ln>
                <a:effectLst/>
                <a:uLnTx/>
                <a:uFillTx/>
                <a:latin typeface="Arial"/>
                <a:ea typeface="+mn-ea"/>
                <a:cs typeface="+mn-cs"/>
              </a:rPr>
              <a:t>, </a:t>
            </a:r>
            <a:r>
              <a:rPr kumimoji="0" lang="en-US" sz="1050" b="0" i="1" u="none" strike="noStrike" kern="1200" cap="none" spc="0" normalizeH="0" baseline="0" noProof="0">
                <a:ln>
                  <a:noFill/>
                </a:ln>
                <a:effectLst/>
                <a:uLnTx/>
                <a:uFillTx/>
                <a:latin typeface="Arial"/>
                <a:ea typeface="+mn-ea"/>
                <a:cs typeface="+mn-cs"/>
              </a:rPr>
              <a:t>31</a:t>
            </a:r>
            <a:r>
              <a:rPr kumimoji="0" lang="en-US" sz="1050" b="0" i="0" u="none" strike="noStrike" kern="1200" cap="none" spc="0" normalizeH="0" baseline="0" noProof="0">
                <a:ln>
                  <a:noFill/>
                </a:ln>
                <a:effectLst/>
                <a:uLnTx/>
                <a:uFillTx/>
                <a:latin typeface="Arial"/>
                <a:ea typeface="+mn-ea"/>
                <a:cs typeface="+mn-cs"/>
              </a:rPr>
              <a:t>, 511–534.</a:t>
            </a:r>
            <a:r>
              <a:rPr lang="en-US" sz="1050">
                <a:latin typeface="Arial"/>
              </a:rPr>
              <a:t> </a:t>
            </a:r>
            <a:endParaRPr lang="en-US">
              <a:ea typeface="+mn-ea"/>
              <a:cs typeface="+mn-cs"/>
            </a:endParaRPr>
          </a:p>
        </p:txBody>
      </p:sp>
      <p:pic>
        <p:nvPicPr>
          <p:cNvPr id="5" name="Picture 4">
            <a:extLst>
              <a:ext uri="{FF2B5EF4-FFF2-40B4-BE49-F238E27FC236}">
                <a16:creationId xmlns:a16="http://schemas.microsoft.com/office/drawing/2014/main" id="{B1678CC9-DB60-4E76-88BC-C212DB53D3F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2" name="Picture 11">
            <a:extLst>
              <a:ext uri="{FF2B5EF4-FFF2-40B4-BE49-F238E27FC236}">
                <a16:creationId xmlns:a16="http://schemas.microsoft.com/office/drawing/2014/main" id="{FEA63E9B-7EDC-4EA8-9DE4-D9C472DF78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704331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3590-B5E7-459E-A436-58D708445DEE}"/>
              </a:ext>
            </a:extLst>
          </p:cNvPr>
          <p:cNvSpPr>
            <a:spLocks noGrp="1"/>
          </p:cNvSpPr>
          <p:nvPr>
            <p:ph type="title"/>
          </p:nvPr>
        </p:nvSpPr>
        <p:spPr>
          <a:xfrm>
            <a:off x="457200" y="274638"/>
            <a:ext cx="8229600" cy="722484"/>
          </a:xfrm>
        </p:spPr>
        <p:txBody>
          <a:bodyPr/>
          <a:lstStyle/>
          <a:p>
            <a:r>
              <a:rPr lang="en-US"/>
              <a:t>Language Acquisition Birth to 2 years</a:t>
            </a:r>
          </a:p>
        </p:txBody>
      </p:sp>
      <p:graphicFrame>
        <p:nvGraphicFramePr>
          <p:cNvPr id="6" name="Content Placeholder 5">
            <a:extLst>
              <a:ext uri="{FF2B5EF4-FFF2-40B4-BE49-F238E27FC236}">
                <a16:creationId xmlns:a16="http://schemas.microsoft.com/office/drawing/2014/main" id="{3DA1E046-0202-46B5-AEB4-DB19694BD734}"/>
              </a:ext>
            </a:extLst>
          </p:cNvPr>
          <p:cNvGraphicFramePr>
            <a:graphicFrameLocks noGrp="1"/>
          </p:cNvGraphicFramePr>
          <p:nvPr>
            <p:ph idx="1"/>
          </p:nvPr>
        </p:nvGraphicFramePr>
        <p:xfrm>
          <a:off x="457200" y="2801577"/>
          <a:ext cx="8229600" cy="870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DD04E39-13A2-474B-B40B-96D0DA031C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6B27B-7B9C-B94B-BDD7-57FF17B14616}" type="slidenum">
              <a:rPr kumimoji="0" lang="en-US" sz="1200" b="0" i="0" u="none" strike="noStrike" kern="1200" cap="none" spc="0" normalizeH="0" baseline="0" noProof="0" smtClean="0">
                <a:ln>
                  <a:noFill/>
                </a:ln>
                <a:solidFill>
                  <a:srgbClr val="254A64"/>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254A64"/>
              </a:solidFill>
              <a:effectLst/>
              <a:uLnTx/>
              <a:uFillTx/>
              <a:latin typeface="Arial"/>
              <a:ea typeface="+mn-ea"/>
              <a:cs typeface="Arial"/>
            </a:endParaRPr>
          </a:p>
        </p:txBody>
      </p:sp>
      <p:graphicFrame>
        <p:nvGraphicFramePr>
          <p:cNvPr id="7" name="Diagram 6">
            <a:extLst>
              <a:ext uri="{FF2B5EF4-FFF2-40B4-BE49-F238E27FC236}">
                <a16:creationId xmlns:a16="http://schemas.microsoft.com/office/drawing/2014/main" id="{58181FE3-BD88-4D3F-81CA-742647576AB9}"/>
              </a:ext>
            </a:extLst>
          </p:cNvPr>
          <p:cNvGraphicFramePr/>
          <p:nvPr/>
        </p:nvGraphicFramePr>
        <p:xfrm>
          <a:off x="1524000" y="5433883"/>
          <a:ext cx="6096000" cy="7067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7">
            <a:extLst>
              <a:ext uri="{FF2B5EF4-FFF2-40B4-BE49-F238E27FC236}">
                <a16:creationId xmlns:a16="http://schemas.microsoft.com/office/drawing/2014/main" id="{950C306F-D90F-4843-83F0-8FC4AAF188A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71329" y="1128378"/>
            <a:ext cx="980825" cy="1589702"/>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59F10B2-F45F-4C11-A84F-26138581206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915682" y="3857152"/>
            <a:ext cx="891533" cy="1510524"/>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2A07D202-A367-4433-90F1-26E7E765475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297347" y="1185236"/>
            <a:ext cx="1158316" cy="1563235"/>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0F31EE8-8BC9-443C-A515-19D6CA854D4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807215" y="1113552"/>
            <a:ext cx="1257109" cy="1604528"/>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E61CB58E-9008-4BFD-A66D-85627C5B6A7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376677" y="3796074"/>
            <a:ext cx="993941" cy="1571602"/>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8BEA3140-626C-45B2-843E-8D789650FE5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123635" y="1167006"/>
            <a:ext cx="1018651" cy="1578137"/>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B246073D-22B0-4795-96E7-54D0DB9E903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064324" y="3786964"/>
            <a:ext cx="1076912" cy="1565420"/>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6AB36028-F603-4C91-9269-6C6BA093F0E7}"/>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17" name="Picture 16">
            <a:extLst>
              <a:ext uri="{FF2B5EF4-FFF2-40B4-BE49-F238E27FC236}">
                <a16:creationId xmlns:a16="http://schemas.microsoft.com/office/drawing/2014/main" id="{B79BFB03-CF3C-4285-9F7A-13486B089FF7}"/>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2116830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0CAE-0A87-4621-8FE9-6D0ED7053CE7}"/>
              </a:ext>
            </a:extLst>
          </p:cNvPr>
          <p:cNvSpPr>
            <a:spLocks noGrp="1"/>
          </p:cNvSpPr>
          <p:nvPr>
            <p:ph type="title"/>
          </p:nvPr>
        </p:nvSpPr>
        <p:spPr/>
        <p:txBody>
          <a:bodyPr/>
          <a:lstStyle/>
          <a:p>
            <a:r>
              <a:rPr lang="en-US"/>
              <a:t>Poll / Discussion Question</a:t>
            </a:r>
          </a:p>
        </p:txBody>
      </p:sp>
      <p:sp>
        <p:nvSpPr>
          <p:cNvPr id="3" name="Content Placeholder 2">
            <a:extLst>
              <a:ext uri="{FF2B5EF4-FFF2-40B4-BE49-F238E27FC236}">
                <a16:creationId xmlns:a16="http://schemas.microsoft.com/office/drawing/2014/main" id="{5D27464E-1DC5-4A2A-B0AD-03D782593E1C}"/>
              </a:ext>
            </a:extLst>
          </p:cNvPr>
          <p:cNvSpPr>
            <a:spLocks noGrp="1"/>
          </p:cNvSpPr>
          <p:nvPr>
            <p:ph idx="1"/>
          </p:nvPr>
        </p:nvSpPr>
        <p:spPr>
          <a:xfrm>
            <a:off x="457199" y="1600200"/>
            <a:ext cx="8077201" cy="4525963"/>
          </a:xfrm>
        </p:spPr>
        <p:txBody>
          <a:bodyPr>
            <a:normAutofit/>
          </a:bodyPr>
          <a:lstStyle/>
          <a:p>
            <a:r>
              <a:rPr lang="en-US" dirty="0"/>
              <a:t>What </a:t>
            </a:r>
            <a:r>
              <a:rPr lang="en-US" b="1" dirty="0"/>
              <a:t>age ranges </a:t>
            </a:r>
            <a:r>
              <a:rPr lang="en-US" dirty="0"/>
              <a:t>does your Tribe involve in language revitalization efforts?</a:t>
            </a:r>
          </a:p>
          <a:p>
            <a:pPr marL="0" indent="0">
              <a:buNone/>
            </a:pPr>
            <a:endParaRPr lang="en-US" dirty="0"/>
          </a:p>
          <a:p>
            <a:r>
              <a:rPr lang="en-US" dirty="0"/>
              <a:t>How does your Tribe or community strengthen or support language revitalization?</a:t>
            </a:r>
          </a:p>
        </p:txBody>
      </p:sp>
      <p:sp>
        <p:nvSpPr>
          <p:cNvPr id="5" name="Slide Number Placeholder 4">
            <a:extLst>
              <a:ext uri="{FF2B5EF4-FFF2-40B4-BE49-F238E27FC236}">
                <a16:creationId xmlns:a16="http://schemas.microsoft.com/office/drawing/2014/main" id="{E5617FBE-4EC3-4D13-BD71-785004E84394}"/>
              </a:ext>
            </a:extLst>
          </p:cNvPr>
          <p:cNvSpPr>
            <a:spLocks noGrp="1"/>
          </p:cNvSpPr>
          <p:nvPr>
            <p:ph type="sldNum" sz="quarter" idx="12"/>
          </p:nvPr>
        </p:nvSpPr>
        <p:spPr/>
        <p:txBody>
          <a:bodyPr/>
          <a:lstStyle/>
          <a:p>
            <a:fld id="{5A06B27B-7B9C-B94B-BDD7-57FF17B14616}" type="slidenum">
              <a:rPr lang="en-US" smtClean="0"/>
              <a:t>9</a:t>
            </a:fld>
            <a:endParaRPr lang="en-US"/>
          </a:p>
        </p:txBody>
      </p:sp>
      <p:pic>
        <p:nvPicPr>
          <p:cNvPr id="7" name="Picture 6">
            <a:extLst>
              <a:ext uri="{FF2B5EF4-FFF2-40B4-BE49-F238E27FC236}">
                <a16:creationId xmlns:a16="http://schemas.microsoft.com/office/drawing/2014/main" id="{07DBACF2-9791-4585-9C01-AA040B68F2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6310312"/>
            <a:ext cx="2460568" cy="552438"/>
          </a:xfrm>
          <a:prstGeom prst="rect">
            <a:avLst/>
          </a:prstGeom>
        </p:spPr>
      </p:pic>
      <p:pic>
        <p:nvPicPr>
          <p:cNvPr id="9" name="Picture 8">
            <a:extLst>
              <a:ext uri="{FF2B5EF4-FFF2-40B4-BE49-F238E27FC236}">
                <a16:creationId xmlns:a16="http://schemas.microsoft.com/office/drawing/2014/main" id="{B770B0AB-8855-4827-BA26-85B8933146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9402" y="6384742"/>
            <a:ext cx="2410691" cy="327854"/>
          </a:xfrm>
          <a:prstGeom prst="rect">
            <a:avLst/>
          </a:prstGeom>
        </p:spPr>
      </p:pic>
    </p:spTree>
    <p:extLst>
      <p:ext uri="{BB962C8B-B14F-4D97-AF65-F5344CB8AC3E}">
        <p14:creationId xmlns:p14="http://schemas.microsoft.com/office/powerpoint/2010/main" val="646735306"/>
      </p:ext>
    </p:extLst>
  </p:cSld>
  <p:clrMapOvr>
    <a:masterClrMapping/>
  </p:clrMapOvr>
</p:sld>
</file>

<file path=ppt/theme/theme1.xml><?xml version="1.0" encoding="utf-8"?>
<a:theme xmlns:a="http://schemas.openxmlformats.org/drawingml/2006/main" name="SCSB Theme">
  <a:themeElements>
    <a:clrScheme name="SCBC PPT">
      <a:dk1>
        <a:sysClr val="windowText" lastClr="000000"/>
      </a:dk1>
      <a:lt1>
        <a:sysClr val="window" lastClr="FFFFFF"/>
      </a:lt1>
      <a:dk2>
        <a:srgbClr val="254A64"/>
      </a:dk2>
      <a:lt2>
        <a:srgbClr val="C6D9F1"/>
      </a:lt2>
      <a:accent1>
        <a:srgbClr val="366A90"/>
      </a:accent1>
      <a:accent2>
        <a:srgbClr val="B2CCEC"/>
      </a:accent2>
      <a:accent3>
        <a:srgbClr val="297FD5"/>
      </a:accent3>
      <a:accent4>
        <a:srgbClr val="7F8FA9"/>
      </a:accent4>
      <a:accent5>
        <a:srgbClr val="5AA2AE"/>
      </a:accent5>
      <a:accent6>
        <a:srgbClr val="9D90A0"/>
      </a:accent6>
      <a:hlink>
        <a:srgbClr val="0000FF"/>
      </a:hlink>
      <a:folHlink>
        <a:srgbClr val="0000FF"/>
      </a:folHlink>
    </a:clrScheme>
    <a:fontScheme name="Default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0EE712E-B92A-42B7-AF1A-AA61A463FEC2}" vid="{3D878D07-29A6-4C97-9C44-C9C9B9A211B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CSB Theme">
  <a:themeElements>
    <a:clrScheme name="SCBC PPT">
      <a:dk1>
        <a:sysClr val="windowText" lastClr="000000"/>
      </a:dk1>
      <a:lt1>
        <a:sysClr val="window" lastClr="FFFFFF"/>
      </a:lt1>
      <a:dk2>
        <a:srgbClr val="254A64"/>
      </a:dk2>
      <a:lt2>
        <a:srgbClr val="C6D9F1"/>
      </a:lt2>
      <a:accent1>
        <a:srgbClr val="366A90"/>
      </a:accent1>
      <a:accent2>
        <a:srgbClr val="B2CCEC"/>
      </a:accent2>
      <a:accent3>
        <a:srgbClr val="297FD5"/>
      </a:accent3>
      <a:accent4>
        <a:srgbClr val="7F8FA9"/>
      </a:accent4>
      <a:accent5>
        <a:srgbClr val="5AA2AE"/>
      </a:accent5>
      <a:accent6>
        <a:srgbClr val="9D90A0"/>
      </a:accent6>
      <a:hlink>
        <a:srgbClr val="0000FF"/>
      </a:hlink>
      <a:folHlink>
        <a:srgbClr val="0000FF"/>
      </a:folHlink>
    </a:clrScheme>
    <a:fontScheme name="Default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03_SCBC PowerPoint Template" id="{895D136A-220C-4405-873B-A8B622E871CB}" vid="{BB6CEC76-B43A-412E-964F-AA6821ED999B}"/>
    </a:ext>
  </a:extLst>
</a:theme>
</file>

<file path=ppt/theme/theme3.xml><?xml version="1.0" encoding="utf-8"?>
<a:theme xmlns:a="http://schemas.openxmlformats.org/drawingml/2006/main" name="2_SCSB Theme">
  <a:themeElements>
    <a:clrScheme name="SCBC PPT">
      <a:dk1>
        <a:sysClr val="windowText" lastClr="000000"/>
      </a:dk1>
      <a:lt1>
        <a:sysClr val="window" lastClr="FFFFFF"/>
      </a:lt1>
      <a:dk2>
        <a:srgbClr val="254A64"/>
      </a:dk2>
      <a:lt2>
        <a:srgbClr val="C6D9F1"/>
      </a:lt2>
      <a:accent1>
        <a:srgbClr val="366A90"/>
      </a:accent1>
      <a:accent2>
        <a:srgbClr val="B2CCEC"/>
      </a:accent2>
      <a:accent3>
        <a:srgbClr val="297FD5"/>
      </a:accent3>
      <a:accent4>
        <a:srgbClr val="7F8FA9"/>
      </a:accent4>
      <a:accent5>
        <a:srgbClr val="5AA2AE"/>
      </a:accent5>
      <a:accent6>
        <a:srgbClr val="9D90A0"/>
      </a:accent6>
      <a:hlink>
        <a:srgbClr val="0000FF"/>
      </a:hlink>
      <a:folHlink>
        <a:srgbClr val="0000FF"/>
      </a:folHlink>
    </a:clrScheme>
    <a:fontScheme name="Default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03_SCBC PowerPoint Template" id="{895D136A-220C-4405-873B-A8B622E871CB}" vid="{BB6CEC76-B43A-412E-964F-AA6821ED999B}"/>
    </a:ext>
  </a:extLst>
</a:theme>
</file>

<file path=ppt/theme/theme4.xml><?xml version="1.0" encoding="utf-8"?>
<a:theme xmlns:a="http://schemas.openxmlformats.org/drawingml/2006/main" name="5_SCSB Theme">
  <a:themeElements>
    <a:clrScheme name="SCBC PPT">
      <a:dk1>
        <a:sysClr val="windowText" lastClr="000000"/>
      </a:dk1>
      <a:lt1>
        <a:sysClr val="window" lastClr="FFFFFF"/>
      </a:lt1>
      <a:dk2>
        <a:srgbClr val="254A64"/>
      </a:dk2>
      <a:lt2>
        <a:srgbClr val="C6D9F1"/>
      </a:lt2>
      <a:accent1>
        <a:srgbClr val="366A90"/>
      </a:accent1>
      <a:accent2>
        <a:srgbClr val="B2CCEC"/>
      </a:accent2>
      <a:accent3>
        <a:srgbClr val="297FD5"/>
      </a:accent3>
      <a:accent4>
        <a:srgbClr val="7F8FA9"/>
      </a:accent4>
      <a:accent5>
        <a:srgbClr val="5AA2AE"/>
      </a:accent5>
      <a:accent6>
        <a:srgbClr val="9D90A0"/>
      </a:accent6>
      <a:hlink>
        <a:srgbClr val="0000FF"/>
      </a:hlink>
      <a:folHlink>
        <a:srgbClr val="0000FF"/>
      </a:folHlink>
    </a:clrScheme>
    <a:fontScheme name="Default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0EE712E-B92A-42B7-AF1A-AA61A463FEC2}" vid="{3D878D07-29A6-4C97-9C44-C9C9B9A211B0}"/>
    </a:ext>
  </a:extLst>
</a:theme>
</file>

<file path=ppt/theme/theme5.xml><?xml version="1.0" encoding="utf-8"?>
<a:theme xmlns:a="http://schemas.openxmlformats.org/drawingml/2006/main" name="7_SCSB Theme">
  <a:themeElements>
    <a:clrScheme name="SCBC PPT">
      <a:dk1>
        <a:sysClr val="windowText" lastClr="000000"/>
      </a:dk1>
      <a:lt1>
        <a:sysClr val="window" lastClr="FFFFFF"/>
      </a:lt1>
      <a:dk2>
        <a:srgbClr val="254A64"/>
      </a:dk2>
      <a:lt2>
        <a:srgbClr val="C6D9F1"/>
      </a:lt2>
      <a:accent1>
        <a:srgbClr val="366A90"/>
      </a:accent1>
      <a:accent2>
        <a:srgbClr val="B2CCEC"/>
      </a:accent2>
      <a:accent3>
        <a:srgbClr val="297FD5"/>
      </a:accent3>
      <a:accent4>
        <a:srgbClr val="7F8FA9"/>
      </a:accent4>
      <a:accent5>
        <a:srgbClr val="5AA2AE"/>
      </a:accent5>
      <a:accent6>
        <a:srgbClr val="9D90A0"/>
      </a:accent6>
      <a:hlink>
        <a:srgbClr val="0000FF"/>
      </a:hlink>
      <a:folHlink>
        <a:srgbClr val="0000FF"/>
      </a:folHlink>
    </a:clrScheme>
    <a:fontScheme name="Default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0EE712E-B92A-42B7-AF1A-AA61A463FEC2}" vid="{3D878D07-29A6-4C97-9C44-C9C9B9A211B0}"/>
    </a:ext>
  </a:extLst>
</a:theme>
</file>

<file path=ppt/theme/theme6.xml><?xml version="1.0" encoding="utf-8"?>
<a:theme xmlns:a="http://schemas.openxmlformats.org/drawingml/2006/main" name="3_SCSB Theme">
  <a:themeElements>
    <a:clrScheme name="SCBC PPT">
      <a:dk1>
        <a:sysClr val="windowText" lastClr="000000"/>
      </a:dk1>
      <a:lt1>
        <a:sysClr val="window" lastClr="FFFFFF"/>
      </a:lt1>
      <a:dk2>
        <a:srgbClr val="254A64"/>
      </a:dk2>
      <a:lt2>
        <a:srgbClr val="C6D9F1"/>
      </a:lt2>
      <a:accent1>
        <a:srgbClr val="366A90"/>
      </a:accent1>
      <a:accent2>
        <a:srgbClr val="B2CCEC"/>
      </a:accent2>
      <a:accent3>
        <a:srgbClr val="297FD5"/>
      </a:accent3>
      <a:accent4>
        <a:srgbClr val="7F8FA9"/>
      </a:accent4>
      <a:accent5>
        <a:srgbClr val="5AA2AE"/>
      </a:accent5>
      <a:accent6>
        <a:srgbClr val="9D90A0"/>
      </a:accent6>
      <a:hlink>
        <a:srgbClr val="0000FF"/>
      </a:hlink>
      <a:folHlink>
        <a:srgbClr val="0000FF"/>
      </a:folHlink>
    </a:clrScheme>
    <a:fontScheme name="Default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BC PowerPoint_Template  -  Read-Only" id="{B2A15F8E-074C-4641-BD3F-C9C52901E210}" vid="{81D53A1B-FD9E-40A7-9930-FBBBE79AAE46}"/>
    </a:ext>
  </a:extLst>
</a:theme>
</file>

<file path=ppt/theme/theme7.xml><?xml version="1.0" encoding="utf-8"?>
<a:theme xmlns:a="http://schemas.openxmlformats.org/drawingml/2006/main" name="8_SCSB Theme">
  <a:themeElements>
    <a:clrScheme name="SCBC PPT">
      <a:dk1>
        <a:sysClr val="windowText" lastClr="000000"/>
      </a:dk1>
      <a:lt1>
        <a:sysClr val="window" lastClr="FFFFFF"/>
      </a:lt1>
      <a:dk2>
        <a:srgbClr val="254A64"/>
      </a:dk2>
      <a:lt2>
        <a:srgbClr val="C6D9F1"/>
      </a:lt2>
      <a:accent1>
        <a:srgbClr val="366A90"/>
      </a:accent1>
      <a:accent2>
        <a:srgbClr val="B2CCEC"/>
      </a:accent2>
      <a:accent3>
        <a:srgbClr val="297FD5"/>
      </a:accent3>
      <a:accent4>
        <a:srgbClr val="7F8FA9"/>
      </a:accent4>
      <a:accent5>
        <a:srgbClr val="5AA2AE"/>
      </a:accent5>
      <a:accent6>
        <a:srgbClr val="9D90A0"/>
      </a:accent6>
      <a:hlink>
        <a:srgbClr val="0000FF"/>
      </a:hlink>
      <a:folHlink>
        <a:srgbClr val="0000FF"/>
      </a:folHlink>
    </a:clrScheme>
    <a:fontScheme name="Default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04_SCBC PowerPoint_Template [Read-Only]" id="{B19BAF87-080E-4536-B485-A9BDE3DC6F89}" vid="{A8F024E8-B747-4DEB-AB26-0FD8EC99000B}"/>
    </a:ext>
  </a:extLst>
</a:theme>
</file>

<file path=ppt/theme/theme8.xml><?xml version="1.0" encoding="utf-8"?>
<a:theme xmlns:a="http://schemas.openxmlformats.org/drawingml/2006/main" name="10_SCSB Theme">
  <a:themeElements>
    <a:clrScheme name="SCBC PPT">
      <a:dk1>
        <a:sysClr val="windowText" lastClr="000000"/>
      </a:dk1>
      <a:lt1>
        <a:sysClr val="window" lastClr="FFFFFF"/>
      </a:lt1>
      <a:dk2>
        <a:srgbClr val="254A64"/>
      </a:dk2>
      <a:lt2>
        <a:srgbClr val="C6D9F1"/>
      </a:lt2>
      <a:accent1>
        <a:srgbClr val="366A90"/>
      </a:accent1>
      <a:accent2>
        <a:srgbClr val="B2CCEC"/>
      </a:accent2>
      <a:accent3>
        <a:srgbClr val="297FD5"/>
      </a:accent3>
      <a:accent4>
        <a:srgbClr val="7F8FA9"/>
      </a:accent4>
      <a:accent5>
        <a:srgbClr val="5AA2AE"/>
      </a:accent5>
      <a:accent6>
        <a:srgbClr val="9D90A0"/>
      </a:accent6>
      <a:hlink>
        <a:srgbClr val="0000FF"/>
      </a:hlink>
      <a:folHlink>
        <a:srgbClr val="0000FF"/>
      </a:folHlink>
    </a:clrScheme>
    <a:fontScheme name="Default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03_SCBC PowerPoint Template" id="{895D136A-220C-4405-873B-A8B622E871CB}" vid="{BB6CEC76-B43A-412E-964F-AA6821ED999B}"/>
    </a:ext>
  </a:extLst>
</a:theme>
</file>

<file path=ppt/theme/theme9.xml><?xml version="1.0" encoding="utf-8"?>
<a:theme xmlns:a="http://schemas.openxmlformats.org/drawingml/2006/main" name="4_SCSB Theme">
  <a:themeElements>
    <a:clrScheme name="SCBC PPT">
      <a:dk1>
        <a:sysClr val="windowText" lastClr="000000"/>
      </a:dk1>
      <a:lt1>
        <a:sysClr val="window" lastClr="FFFFFF"/>
      </a:lt1>
      <a:dk2>
        <a:srgbClr val="254A64"/>
      </a:dk2>
      <a:lt2>
        <a:srgbClr val="C6D9F1"/>
      </a:lt2>
      <a:accent1>
        <a:srgbClr val="366A90"/>
      </a:accent1>
      <a:accent2>
        <a:srgbClr val="B2CCEC"/>
      </a:accent2>
      <a:accent3>
        <a:srgbClr val="297FD5"/>
      </a:accent3>
      <a:accent4>
        <a:srgbClr val="7F8FA9"/>
      </a:accent4>
      <a:accent5>
        <a:srgbClr val="5AA2AE"/>
      </a:accent5>
      <a:accent6>
        <a:srgbClr val="9D90A0"/>
      </a:accent6>
      <a:hlink>
        <a:srgbClr val="0000FF"/>
      </a:hlink>
      <a:folHlink>
        <a:srgbClr val="0000FF"/>
      </a:folHlink>
    </a:clrScheme>
    <a:fontScheme name="Default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0EE712E-B92A-42B7-AF1A-AA61A463FEC2}" vid="{3D878D07-29A6-4C97-9C44-C9C9B9A211B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9D6773CD87094FA1B9C8CFD77A51BB" ma:contentTypeVersion="2" ma:contentTypeDescription="Create a new document." ma:contentTypeScope="" ma:versionID="e4a3bca1d2aaa35c36ffdb822b8f673a">
  <xsd:schema xmlns:xsd="http://www.w3.org/2001/XMLSchema" xmlns:xs="http://www.w3.org/2001/XMLSchema" xmlns:p="http://schemas.microsoft.com/office/2006/metadata/properties" xmlns:ns2="28b65a56-5dce-456a-a5d6-6e63f11e7228" targetNamespace="http://schemas.microsoft.com/office/2006/metadata/properties" ma:root="true" ma:fieldsID="afd1724269043ab21fa396d034ca3bde" ns2:_="">
    <xsd:import namespace="28b65a56-5dce-456a-a5d6-6e63f11e722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65a56-5dce-456a-a5d6-6e63f11e72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0C381E-A096-41FD-865D-07FF664D046D}">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28b65a56-5dce-456a-a5d6-6e63f11e7228"/>
    <ds:schemaRef ds:uri="http://www.w3.org/XML/1998/namespace"/>
  </ds:schemaRefs>
</ds:datastoreItem>
</file>

<file path=customXml/itemProps2.xml><?xml version="1.0" encoding="utf-8"?>
<ds:datastoreItem xmlns:ds="http://schemas.openxmlformats.org/officeDocument/2006/customXml" ds:itemID="{858B3FC5-2561-40E0-B598-1BDED3426781}">
  <ds:schemaRefs>
    <ds:schemaRef ds:uri="28b65a56-5dce-456a-a5d6-6e63f11e72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2BB4B0E-D367-44A1-BD49-24C8F2D5D0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986</TotalTime>
  <Words>5656</Words>
  <Application>Microsoft Office PowerPoint</Application>
  <PresentationFormat>On-screen Show (4:3)</PresentationFormat>
  <Paragraphs>605</Paragraphs>
  <Slides>44</Slides>
  <Notes>44</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44</vt:i4>
      </vt:variant>
    </vt:vector>
  </HeadingPairs>
  <TitlesOfParts>
    <vt:vector size="60" baseType="lpstr">
      <vt:lpstr>Arial</vt:lpstr>
      <vt:lpstr>Calibri</vt:lpstr>
      <vt:lpstr>Courier New</vt:lpstr>
      <vt:lpstr>Segoe UI</vt:lpstr>
      <vt:lpstr>Segoe UI Light</vt:lpstr>
      <vt:lpstr>Times New Roman</vt:lpstr>
      <vt:lpstr>Wingdings</vt:lpstr>
      <vt:lpstr>SCSB Theme</vt:lpstr>
      <vt:lpstr>1_SCSB Theme</vt:lpstr>
      <vt:lpstr>2_SCSB Theme</vt:lpstr>
      <vt:lpstr>5_SCSB Theme</vt:lpstr>
      <vt:lpstr>7_SCSB Theme</vt:lpstr>
      <vt:lpstr>3_SCSB Theme</vt:lpstr>
      <vt:lpstr>8_SCSB Theme</vt:lpstr>
      <vt:lpstr>10_SCSB Theme</vt:lpstr>
      <vt:lpstr>4_SCSB Theme</vt:lpstr>
      <vt:lpstr>PowerPoint Presentation</vt:lpstr>
      <vt:lpstr>Presenters</vt:lpstr>
      <vt:lpstr>Session Objectives</vt:lpstr>
      <vt:lpstr>PowerPoint Presentation</vt:lpstr>
      <vt:lpstr>PowerPoint Presentation</vt:lpstr>
      <vt:lpstr>Brain Imaging Studies: Infant/Toddler Cross-Linguistic Speech Perception</vt:lpstr>
      <vt:lpstr>Infant/Toddler Brain Imaging Studies</vt:lpstr>
      <vt:lpstr>Language Acquisition Birth to 2 years</vt:lpstr>
      <vt:lpstr>Poll / Discussion Question</vt:lpstr>
      <vt:lpstr>PowerPoint Presentation</vt:lpstr>
      <vt:lpstr>An Intergenerational Approach</vt:lpstr>
      <vt:lpstr>An Intergenerational Approach</vt:lpstr>
      <vt:lpstr>An Intergenerational Approach</vt:lpstr>
      <vt:lpstr>An Intergenerational Approach</vt:lpstr>
      <vt:lpstr>An Intergenerational Approach</vt:lpstr>
      <vt:lpstr>An Intergenerational Approach</vt:lpstr>
      <vt:lpstr>An Intergenerational Approach</vt:lpstr>
      <vt:lpstr>An Intergenerational Approach</vt:lpstr>
      <vt:lpstr>Resource: Language for Life: Nourishing Indigenous Languages in the Home</vt:lpstr>
      <vt:lpstr>Community Events as a Strategy</vt:lpstr>
      <vt:lpstr>Community Events as a Strategy</vt:lpstr>
      <vt:lpstr>Resource:  Planning Community Language Events</vt:lpstr>
      <vt:lpstr>Types of Events</vt:lpstr>
      <vt:lpstr>Resource: Virtual and At Home Language Revitalization Program Ideas</vt:lpstr>
      <vt:lpstr>Child Care and Development Fund (CCDF) as a Strategy</vt:lpstr>
      <vt:lpstr>Implementing Language Revitalization Using CCDF Funds</vt:lpstr>
      <vt:lpstr>Timelines</vt:lpstr>
      <vt:lpstr>PowerPoint Presentation</vt:lpstr>
      <vt:lpstr>Considerations</vt:lpstr>
      <vt:lpstr>Partnership Considerations</vt:lpstr>
      <vt:lpstr>Additional Considerations</vt:lpstr>
      <vt:lpstr>Resource: A Report on Tribal Language Revitalization in Head Start and Early Head Start</vt:lpstr>
      <vt:lpstr>Poll / Discussion Question</vt:lpstr>
      <vt:lpstr>Next Steps</vt:lpstr>
      <vt:lpstr>PowerPoint Presentation</vt:lpstr>
      <vt:lpstr>PowerPoint Presentation</vt:lpstr>
      <vt:lpstr>Resources </vt:lpstr>
      <vt:lpstr>Resources </vt:lpstr>
      <vt:lpstr>Featured Resources </vt:lpstr>
      <vt:lpstr>Featured Resources</vt:lpstr>
      <vt:lpstr>Featured Resources </vt:lpstr>
      <vt:lpstr>Ah-hoh! Thank you!</vt:lpstr>
      <vt:lpstr>Contact Information</vt:lpstr>
      <vt:lpstr>National Center on Tribal Early Childhood Development, A Service of the Office of Child Care  9300 Lee Highway Fairfax, VA 22031 Phone: 877-296-2401 Email: nctecd@ecetta.info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Redbird-Post, Melody</dc:creator>
  <cp:lastModifiedBy>Redbird-Post, Melody</cp:lastModifiedBy>
  <cp:revision>9</cp:revision>
  <dcterms:created xsi:type="dcterms:W3CDTF">2020-11-08T04:06:31Z</dcterms:created>
  <dcterms:modified xsi:type="dcterms:W3CDTF">2020-11-10T22:11:18Z</dcterms:modified>
</cp:coreProperties>
</file>